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F9629-DF76-401E-9E0A-B31EC8149875}" type="datetimeFigureOut">
              <a:rPr lang="it-IT" smtClean="0"/>
              <a:pPr/>
              <a:t>15/06/2020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0F48F-DA26-4A37-B6B9-20B9762F6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7803-172A-48AF-B517-6D76BF859C52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C3FD-48E0-41FA-868C-08313B932153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14D7-E097-48C1-9F12-34CE96415103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5E1F-3A7F-4490-9034-018BF974D4F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4954-729B-4893-8E9E-4D21E6E1AE66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955B-B580-4637-A03A-DC4EB4A2237C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66EC-1D24-4781-AC10-EDDDD9E9A9C6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0BE7-9B15-4907-977E-543AC480CBDB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F39E-9044-4730-B10B-FF7BB2DD7B98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868E-5D6C-457E-AE2B-930F1CCEE398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F9B5-6EA9-4EB8-AAD6-B0FBDF6FCBA3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128A0-D517-4C56-ACEB-1FDFA6EC0326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013176"/>
            <a:ext cx="8640960" cy="64807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Gli adolescenti si rivolgono ad internet per domande che non trovano una risposta altrove: non tra gli amici, non a scuola </a:t>
            </a:r>
            <a:r>
              <a:rPr lang="it-IT" sz="2000" b="1" dirty="0" smtClean="0">
                <a:solidFill>
                  <a:schemeClr val="tx1"/>
                </a:solidFill>
              </a:rPr>
              <a:t>e </a:t>
            </a:r>
            <a:r>
              <a:rPr lang="it-IT" sz="2000" b="1" dirty="0" smtClean="0">
                <a:solidFill>
                  <a:schemeClr val="tx1"/>
                </a:solidFill>
              </a:rPr>
              <a:t>neppure in famiglia. 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8052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268760"/>
            <a:ext cx="5364596" cy="357639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5328592" cy="44644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L’abitudine ad un uso precoce </a:t>
            </a:r>
            <a:r>
              <a:rPr lang="it-IT" sz="2000" dirty="0" smtClean="0">
                <a:solidFill>
                  <a:schemeClr val="tx1"/>
                </a:solidFill>
              </a:rPr>
              <a:t>e massiccio della pornografia rischia di alimentare paure e insicurezze che allontanano dall’incontro con l’altro, privando della possibilità di imparare ad affrontare e a gestire quelle questioni emotivamente complesse che ogni contatto intimo solleva.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Gli ultimi dati </a:t>
            </a:r>
            <a:r>
              <a:rPr lang="it-IT" sz="2000" dirty="0" smtClean="0">
                <a:solidFill>
                  <a:schemeClr val="tx1"/>
                </a:solidFill>
              </a:rPr>
              <a:t>del Censis indicano che l’età della “prima volta” si è innalzata a 17 anni.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Finiremo per scegliere la soluzione facile</a:t>
            </a:r>
            <a:r>
              <a:rPr lang="it-IT" sz="2000" dirty="0" smtClean="0">
                <a:solidFill>
                  <a:schemeClr val="tx1"/>
                </a:solidFill>
              </a:rPr>
              <a:t>, lunghi corteggiamenti via smartphone, una sessualità solitaria, per poi magari – in un futuro non troppo lontano – innamorarci di un androide o di una voce, come nel film </a:t>
            </a:r>
            <a:r>
              <a:rPr lang="it-IT" sz="2000" i="1" dirty="0" err="1" smtClean="0">
                <a:solidFill>
                  <a:schemeClr val="tx1"/>
                </a:solidFill>
              </a:rPr>
              <a:t>Her</a:t>
            </a:r>
            <a:r>
              <a:rPr lang="it-IT" sz="2000" dirty="0" smtClean="0">
                <a:solidFill>
                  <a:schemeClr val="tx1"/>
                </a:solidFill>
              </a:rPr>
              <a:t> di Spike </a:t>
            </a:r>
            <a:r>
              <a:rPr lang="it-IT" sz="2000" dirty="0" err="1" smtClean="0">
                <a:solidFill>
                  <a:schemeClr val="tx1"/>
                </a:solidFill>
              </a:rPr>
              <a:t>Jonze</a:t>
            </a:r>
            <a:r>
              <a:rPr lang="it-IT" sz="2000" dirty="0" smtClean="0">
                <a:solidFill>
                  <a:schemeClr val="tx1"/>
                </a:solidFill>
              </a:rPr>
              <a:t>?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Rischi e pericoli di una sessualità solitaria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276872"/>
            <a:ext cx="3024336" cy="377665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11960" y="2060848"/>
            <a:ext cx="4680520" cy="424847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Le tecnologie </a:t>
            </a:r>
            <a:r>
              <a:rPr lang="it-IT" sz="2400" dirty="0" smtClean="0">
                <a:solidFill>
                  <a:schemeClr val="tx1"/>
                </a:solidFill>
              </a:rPr>
              <a:t>possono cambiarci solo se le assecondiamo.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Di fronte </a:t>
            </a:r>
            <a:r>
              <a:rPr lang="it-IT" sz="2400" dirty="0" smtClean="0">
                <a:solidFill>
                  <a:schemeClr val="tx1"/>
                </a:solidFill>
              </a:rPr>
              <a:t>al dilagare di alcune abitudini e alla luce di rischi ormai evidenti per le giovani generazioni, le istituzioni e le aziende dovrebbero prendere adeguati provvedimenti.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Uno su tutti: </a:t>
            </a:r>
            <a:r>
              <a:rPr lang="it-IT" sz="2400" dirty="0" smtClean="0">
                <a:solidFill>
                  <a:schemeClr val="tx1"/>
                </a:solidFill>
              </a:rPr>
              <a:t>introdurre procedure di “</a:t>
            </a:r>
            <a:r>
              <a:rPr lang="it-IT" sz="2400" dirty="0" err="1" smtClean="0">
                <a:solidFill>
                  <a:schemeClr val="tx1"/>
                </a:solidFill>
              </a:rPr>
              <a:t>age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verification</a:t>
            </a:r>
            <a:r>
              <a:rPr lang="it-IT" sz="2400" dirty="0" smtClean="0">
                <a:solidFill>
                  <a:schemeClr val="tx1"/>
                </a:solidFill>
              </a:rPr>
              <a:t>” per l’accesso ai siti pornografici.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Ci vorrebbero regole più protettive per i minori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2976"/>
            <a:ext cx="3744416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4824536" cy="41764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web è un oceano sconfinato </a:t>
            </a:r>
            <a:r>
              <a:rPr lang="it-IT" sz="2000" dirty="0" smtClean="0">
                <a:solidFill>
                  <a:schemeClr val="tx1"/>
                </a:solidFill>
              </a:rPr>
              <a:t>e, per questo, oltre ad essere una fonte inesauribile di informazioni, durante la navigazione può far approdare bambini e ragazzi su siti, video e contenuti che i genitori non vorrebbero fossero mostrati ai propri </a:t>
            </a:r>
            <a:r>
              <a:rPr lang="it-IT" sz="2000" dirty="0" smtClean="0">
                <a:solidFill>
                  <a:schemeClr val="tx1"/>
                </a:solidFill>
              </a:rPr>
              <a:t>figli.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Siti n</a:t>
            </a:r>
            <a:r>
              <a:rPr lang="it-IT" sz="2000" b="1" dirty="0" smtClean="0">
                <a:solidFill>
                  <a:srgbClr val="FF0000"/>
                </a:solidFill>
              </a:rPr>
              <a:t>on </a:t>
            </a:r>
            <a:r>
              <a:rPr lang="it-IT" sz="2000" b="1" dirty="0" smtClean="0">
                <a:solidFill>
                  <a:srgbClr val="FF0000"/>
                </a:solidFill>
              </a:rPr>
              <a:t>adatti alla loro età, </a:t>
            </a:r>
            <a:r>
              <a:rPr lang="it-IT" sz="2000" dirty="0" smtClean="0">
                <a:solidFill>
                  <a:schemeClr val="tx1"/>
                </a:solidFill>
              </a:rPr>
              <a:t>diseducativi, pericolosi e che possono portare il ragazzo a volerli emulare nella vita reale. 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Tra </a:t>
            </a:r>
            <a:r>
              <a:rPr lang="it-IT" sz="2000" b="1" dirty="0" smtClean="0">
                <a:solidFill>
                  <a:srgbClr val="FF0000"/>
                </a:solidFill>
              </a:rPr>
              <a:t>questi siti </a:t>
            </a:r>
            <a:r>
              <a:rPr lang="it-IT" sz="2000" dirty="0" smtClean="0">
                <a:solidFill>
                  <a:schemeClr val="tx1"/>
                </a:solidFill>
              </a:rPr>
              <a:t>abbondano quelli a carattere pornografico  che certamente non hanno la finalità di educare i giovani alla sessualità. Tutt’altro!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Come tutte le sicure navigazioni, serve la bussola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16832"/>
            <a:ext cx="3744416" cy="344038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5724128" y="544522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5040560" cy="403244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Negli anni 70 e 80 </a:t>
            </a:r>
            <a:r>
              <a:rPr lang="it-IT" sz="2400" dirty="0" smtClean="0">
                <a:solidFill>
                  <a:schemeClr val="tx1"/>
                </a:solidFill>
              </a:rPr>
              <a:t>era esperienza comune che nelle famiglie con bambini, davanti alle scene di un film tv nel quale i protagonisti si avviassero a un contatto erotico, calasse un certo imbarazzo.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Spesso uno dei genitori</a:t>
            </a:r>
            <a:r>
              <a:rPr lang="it-IT" sz="2400" dirty="0" smtClean="0">
                <a:solidFill>
                  <a:schemeClr val="tx1"/>
                </a:solidFill>
              </a:rPr>
              <a:t>, con scatto felino e ostentata nonchalance, cambiava canale.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Anche in adolescenza</a:t>
            </a:r>
            <a:r>
              <a:rPr lang="it-IT" sz="2400" dirty="0" smtClean="0">
                <a:solidFill>
                  <a:schemeClr val="tx1"/>
                </a:solidFill>
              </a:rPr>
              <a:t>, l’incontro con immagini sessualmente esplicite era infrequente e sporadico, richiedeva impegno attivo e intraprendenza.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Una volta c’era la televisione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08919"/>
            <a:ext cx="3456384" cy="320420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51920" y="2204864"/>
            <a:ext cx="5040560" cy="403244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Ogni anno </a:t>
            </a:r>
            <a:r>
              <a:rPr lang="it-IT" sz="2400" dirty="0" smtClean="0">
                <a:solidFill>
                  <a:schemeClr val="tx1"/>
                </a:solidFill>
              </a:rPr>
              <a:t>Mountain </a:t>
            </a:r>
            <a:r>
              <a:rPr lang="it-IT" sz="2400" dirty="0" err="1" smtClean="0">
                <a:solidFill>
                  <a:schemeClr val="tx1"/>
                </a:solidFill>
              </a:rPr>
              <a:t>View</a:t>
            </a:r>
            <a:r>
              <a:rPr lang="it-IT" sz="2400" dirty="0" smtClean="0">
                <a:solidFill>
                  <a:schemeClr val="tx1"/>
                </a:solidFill>
              </a:rPr>
              <a:t> pubblica il rapporto Zeitgeist, relativo alle parole più cercate su Google.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In cima alla classifica</a:t>
            </a:r>
            <a:r>
              <a:rPr lang="it-IT" sz="2400" dirty="0" smtClean="0">
                <a:solidFill>
                  <a:schemeClr val="tx1"/>
                </a:solidFill>
              </a:rPr>
              <a:t>, anche relativamente alle ricerche per l’Italia, c’è la parola “sesso”.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 visitatori di </a:t>
            </a:r>
            <a:r>
              <a:rPr lang="it-IT" sz="2400" b="1" dirty="0" err="1" smtClean="0">
                <a:solidFill>
                  <a:srgbClr val="FF0000"/>
                </a:solidFill>
              </a:rPr>
              <a:t>Pornhub</a:t>
            </a:r>
            <a:r>
              <a:rPr lang="it-IT" sz="2400" dirty="0" smtClean="0">
                <a:solidFill>
                  <a:schemeClr val="tx1"/>
                </a:solidFill>
              </a:rPr>
              <a:t>, il maggiore sito pornografico sul Web, l’anno scorso hanno guardato circa 92 miliardi di video.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Siamo passati </a:t>
            </a:r>
            <a:r>
              <a:rPr lang="it-IT" sz="2400" dirty="0" smtClean="0">
                <a:solidFill>
                  <a:schemeClr val="tx1"/>
                </a:solidFill>
              </a:rPr>
              <a:t>da un estremo all’altro. 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Inutile dire che i tempi sono cambiati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3368659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5040560" cy="403244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Oggi la pornografia </a:t>
            </a:r>
            <a:r>
              <a:rPr lang="it-IT" sz="2400" dirty="0" smtClean="0">
                <a:solidFill>
                  <a:schemeClr val="tx1"/>
                </a:solidFill>
              </a:rPr>
              <a:t>è facilmente accessibile in ogni momento della giornata, anche per i più giovani.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In assenza di figure </a:t>
            </a:r>
            <a:r>
              <a:rPr lang="it-IT" sz="2400" dirty="0" smtClean="0">
                <a:solidFill>
                  <a:schemeClr val="tx1"/>
                </a:solidFill>
              </a:rPr>
              <a:t>di riferimento autorevoli, i ragazzi si inoltrano in terreni sconosciuti, appetibili e anche pericolosi.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Usano la rete </a:t>
            </a:r>
            <a:r>
              <a:rPr lang="it-IT" sz="2400" dirty="0" smtClean="0">
                <a:solidFill>
                  <a:schemeClr val="tx1"/>
                </a:solidFill>
              </a:rPr>
              <a:t>per scambiarsi foto e video sessualmente espliciti.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E per </a:t>
            </a:r>
            <a:r>
              <a:rPr lang="it-IT" sz="2400" dirty="0" smtClean="0">
                <a:solidFill>
                  <a:schemeClr val="tx1"/>
                </a:solidFill>
              </a:rPr>
              <a:t>ricercare l’eccitazione.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In cattedra ora c’è il prof. Internet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852936"/>
            <a:ext cx="3354471" cy="22322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51920" y="1988840"/>
            <a:ext cx="5040560" cy="26642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l" fontAlgn="base"/>
            <a:r>
              <a:rPr lang="it-IT" sz="2800" b="1" dirty="0" smtClean="0">
                <a:solidFill>
                  <a:srgbClr val="FF0000"/>
                </a:solidFill>
              </a:rPr>
              <a:t>Come incide </a:t>
            </a:r>
            <a:r>
              <a:rPr lang="it-IT" sz="2800" dirty="0" smtClean="0">
                <a:solidFill>
                  <a:schemeClr val="tx1"/>
                </a:solidFill>
              </a:rPr>
              <a:t>tutto questo su tempi e modi del comportamento sessuale, ma anche su ciò che ragazzi e ragazze pensano e vivono a livello emotivo? 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Poniamoci due domande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3851920" y="4797152"/>
            <a:ext cx="5040560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Cosa comporta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 sollecitazione “non stop” della sessualità?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3462680" cy="23042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4392488" cy="410445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Secondo uno</a:t>
            </a:r>
            <a:r>
              <a:rPr lang="it-IT" sz="2400" b="1" u="sng" dirty="0" smtClean="0">
                <a:solidFill>
                  <a:srgbClr val="FF0000"/>
                </a:solidFill>
              </a:rPr>
              <a:t> </a:t>
            </a:r>
            <a:r>
              <a:rPr lang="it-IT" sz="2400" b="1" dirty="0" smtClean="0">
                <a:solidFill>
                  <a:srgbClr val="FF0000"/>
                </a:solidFill>
              </a:rPr>
              <a:t>studio</a:t>
            </a:r>
            <a:r>
              <a:rPr lang="it-IT" sz="2400" dirty="0" smtClean="0">
                <a:solidFill>
                  <a:schemeClr val="tx1"/>
                </a:solidFill>
              </a:rPr>
              <a:t> pubblicato sul </a:t>
            </a:r>
            <a:r>
              <a:rPr lang="it-IT" sz="2400" i="1" dirty="0" smtClean="0">
                <a:solidFill>
                  <a:schemeClr val="tx1"/>
                </a:solidFill>
              </a:rPr>
              <a:t>Journal </a:t>
            </a:r>
            <a:r>
              <a:rPr lang="it-IT" sz="2400" i="1" dirty="0" err="1" smtClean="0">
                <a:solidFill>
                  <a:schemeClr val="tx1"/>
                </a:solidFill>
              </a:rPr>
              <a:t>of</a:t>
            </a:r>
            <a:r>
              <a:rPr lang="it-IT" sz="2400" i="1" dirty="0" smtClean="0">
                <a:solidFill>
                  <a:schemeClr val="tx1"/>
                </a:solidFill>
              </a:rPr>
              <a:t> </a:t>
            </a:r>
            <a:r>
              <a:rPr lang="it-IT" sz="2400" i="1" dirty="0" err="1" smtClean="0">
                <a:solidFill>
                  <a:schemeClr val="tx1"/>
                </a:solidFill>
              </a:rPr>
              <a:t>Adolescence</a:t>
            </a:r>
            <a:r>
              <a:rPr lang="it-IT" sz="2400" dirty="0" smtClean="0">
                <a:solidFill>
                  <a:schemeClr val="tx1"/>
                </a:solidFill>
              </a:rPr>
              <a:t> l’abuso di materiale pornografico in adolescenza sta contribuendo al diffondersi di vissuti di incertezza e preoccupazione per la sessualità.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Si diffonde la tendenza </a:t>
            </a:r>
            <a:r>
              <a:rPr lang="it-IT" sz="2400" dirty="0" smtClean="0">
                <a:solidFill>
                  <a:schemeClr val="tx1"/>
                </a:solidFill>
              </a:rPr>
              <a:t>ad “</a:t>
            </a:r>
            <a:r>
              <a:rPr lang="it-IT" sz="2400" dirty="0" err="1" smtClean="0">
                <a:solidFill>
                  <a:schemeClr val="tx1"/>
                </a:solidFill>
              </a:rPr>
              <a:t>oggettificare</a:t>
            </a:r>
            <a:r>
              <a:rPr lang="it-IT" sz="2400" dirty="0" smtClean="0">
                <a:solidFill>
                  <a:schemeClr val="tx1"/>
                </a:solidFill>
              </a:rPr>
              <a:t>” il corpo dell’altro, ad un più difficile raggiungimento della soddisfazione. 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Aumentano incertezza e preoccupazione per la sessualità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24944"/>
            <a:ext cx="4003723" cy="266429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139952" y="2132856"/>
            <a:ext cx="4752528" cy="410445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 ragazzi </a:t>
            </a:r>
            <a:r>
              <a:rPr lang="it-IT" sz="2400" dirty="0" smtClean="0">
                <a:solidFill>
                  <a:schemeClr val="tx1"/>
                </a:solidFill>
              </a:rPr>
              <a:t>che fanno un più intenso ricorso alla pornografia non solo sembrano andare incontro ad una pubertà precoce, ma più spesso aderiscono a stereotipi di genere e sperimentano aggressività nei rapporti intimi, sia agita che subita.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La pornografia </a:t>
            </a:r>
            <a:r>
              <a:rPr lang="it-IT" sz="2400" dirty="0" smtClean="0">
                <a:solidFill>
                  <a:schemeClr val="tx1"/>
                </a:solidFill>
              </a:rPr>
              <a:t>dipinge un’immagine irrealistica della sessualità e della relazione, plasmando aspettative che non saranno soddisfatte. 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Crescono le immagini distorte sulla sessualità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 l="23625" r="29126"/>
          <a:stretch>
            <a:fillRect/>
          </a:stretch>
        </p:blipFill>
        <p:spPr bwMode="auto">
          <a:xfrm>
            <a:off x="251520" y="3140968"/>
            <a:ext cx="3674518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968552" cy="439248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Si è detto che</a:t>
            </a:r>
            <a:r>
              <a:rPr lang="it-IT" sz="2000" dirty="0" smtClean="0">
                <a:solidFill>
                  <a:schemeClr val="tx1"/>
                </a:solidFill>
              </a:rPr>
              <a:t> il problema con la pornografia non è che mostri troppo, ma che mostri troppo poco.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c’è intimità</a:t>
            </a:r>
            <a:r>
              <a:rPr lang="it-IT" sz="2000" dirty="0" smtClean="0">
                <a:solidFill>
                  <a:schemeClr val="tx1"/>
                </a:solidFill>
              </a:rPr>
              <a:t>, intesa come la sfera dei sentimenti e degli affetti.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c’è emozione </a:t>
            </a:r>
            <a:r>
              <a:rPr lang="it-IT" sz="2000" dirty="0" smtClean="0">
                <a:solidFill>
                  <a:schemeClr val="tx1"/>
                </a:solidFill>
              </a:rPr>
              <a:t>che non sia eccitazione, non c’è la consueta paura di svelarsi e di svestirsi, non c’è imbarazzo.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c’è bisogno</a:t>
            </a:r>
            <a:r>
              <a:rPr lang="it-IT" sz="2000" dirty="0" smtClean="0">
                <a:solidFill>
                  <a:schemeClr val="tx1"/>
                </a:solidFill>
              </a:rPr>
              <a:t>, né malinconia.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si vede </a:t>
            </a:r>
            <a:r>
              <a:rPr lang="it-IT" sz="2000" dirty="0" smtClean="0">
                <a:solidFill>
                  <a:schemeClr val="tx1"/>
                </a:solidFill>
              </a:rPr>
              <a:t>se uno è innamorato, timido, impacciato.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Quanto al piacere</a:t>
            </a:r>
            <a:r>
              <a:rPr lang="it-IT" sz="2000" dirty="0" smtClean="0">
                <a:solidFill>
                  <a:schemeClr val="tx1"/>
                </a:solidFill>
              </a:rPr>
              <a:t>, è sempre immediato, scontato, estremo, senza variazioni.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Attori che recitano secondo precisi copioni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996952"/>
            <a:ext cx="3744416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sesso? Lo imparo da Internet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1916832"/>
            <a:ext cx="4968552" cy="439248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Eppure i ragazzi </a:t>
            </a:r>
            <a:r>
              <a:rPr lang="it-IT" sz="2000" dirty="0" smtClean="0">
                <a:solidFill>
                  <a:schemeClr val="tx1"/>
                </a:solidFill>
              </a:rPr>
              <a:t>ci credono. Secondo lo studio commissionato dal </a:t>
            </a:r>
            <a:r>
              <a:rPr lang="it-IT" sz="2000" i="1" dirty="0" err="1" smtClean="0">
                <a:solidFill>
                  <a:schemeClr val="tx1"/>
                </a:solidFill>
              </a:rPr>
              <a:t>Children</a:t>
            </a:r>
            <a:r>
              <a:rPr lang="it-IT" sz="2000" i="1" dirty="0" smtClean="0">
                <a:solidFill>
                  <a:schemeClr val="tx1"/>
                </a:solidFill>
              </a:rPr>
              <a:t>’s </a:t>
            </a:r>
            <a:r>
              <a:rPr lang="it-IT" sz="2000" i="1" dirty="0" err="1" smtClean="0">
                <a:solidFill>
                  <a:schemeClr val="tx1"/>
                </a:solidFill>
              </a:rPr>
              <a:t>Commissioner</a:t>
            </a:r>
            <a:r>
              <a:rPr lang="it-IT" sz="2000" i="1" dirty="0" smtClean="0">
                <a:solidFill>
                  <a:schemeClr val="tx1"/>
                </a:solidFill>
              </a:rPr>
              <a:t> e dalla National Society </a:t>
            </a:r>
            <a:r>
              <a:rPr lang="it-IT" sz="2000" i="1" dirty="0" err="1" smtClean="0">
                <a:solidFill>
                  <a:schemeClr val="tx1"/>
                </a:solidFill>
              </a:rPr>
              <a:t>for</a:t>
            </a:r>
            <a:r>
              <a:rPr lang="it-IT" sz="2000" i="1" dirty="0" smtClean="0">
                <a:solidFill>
                  <a:schemeClr val="tx1"/>
                </a:solidFill>
              </a:rPr>
              <a:t> the </a:t>
            </a:r>
            <a:r>
              <a:rPr lang="it-IT" sz="2000" i="1" dirty="0" err="1" smtClean="0">
                <a:solidFill>
                  <a:schemeClr val="tx1"/>
                </a:solidFill>
              </a:rPr>
              <a:t>Prevention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i="1" dirty="0" err="1" smtClean="0">
                <a:solidFill>
                  <a:schemeClr val="tx1"/>
                </a:solidFill>
              </a:rPr>
              <a:t>of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i="1" dirty="0" err="1" smtClean="0">
                <a:solidFill>
                  <a:schemeClr val="tx1"/>
                </a:solidFill>
              </a:rPr>
              <a:t>Cruelty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i="1" dirty="0" err="1" smtClean="0">
                <a:solidFill>
                  <a:schemeClr val="tx1"/>
                </a:solidFill>
              </a:rPr>
              <a:t>to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i="1" dirty="0" err="1" smtClean="0">
                <a:solidFill>
                  <a:schemeClr val="tx1"/>
                </a:solidFill>
              </a:rPr>
              <a:t>Children</a:t>
            </a:r>
            <a:r>
              <a:rPr lang="it-IT" sz="2000" i="1" dirty="0" smtClean="0">
                <a:solidFill>
                  <a:schemeClr val="tx1"/>
                </a:solidFill>
              </a:rPr>
              <a:t> realizzato dalla </a:t>
            </a:r>
            <a:r>
              <a:rPr lang="it-IT" sz="2000" i="1" dirty="0" err="1" smtClean="0">
                <a:solidFill>
                  <a:schemeClr val="tx1"/>
                </a:solidFill>
              </a:rPr>
              <a:t>Middlesex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i="1" dirty="0" err="1" smtClean="0">
                <a:solidFill>
                  <a:schemeClr val="tx1"/>
                </a:solidFill>
              </a:rPr>
              <a:t>University</a:t>
            </a:r>
            <a:r>
              <a:rPr lang="it-IT" sz="2000" i="1" dirty="0" smtClean="0">
                <a:solidFill>
                  <a:schemeClr val="tx1"/>
                </a:solidFill>
              </a:rPr>
              <a:t>,</a:t>
            </a:r>
            <a:r>
              <a:rPr lang="it-IT" sz="2000" dirty="0" smtClean="0">
                <a:solidFill>
                  <a:schemeClr val="tx1"/>
                </a:solidFill>
              </a:rPr>
              <a:t> metà degli adolescenti intervistati su questi temi (il 53%) ritiene assolutamente realistico il ritratto della sessualità fornito dalla pornografia.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sorprende, </a:t>
            </a:r>
            <a:r>
              <a:rPr lang="it-IT" sz="2000" dirty="0" smtClean="0">
                <a:solidFill>
                  <a:schemeClr val="tx1"/>
                </a:solidFill>
              </a:rPr>
              <a:t>dunque, che nei maschi cresca la paura di non essere all’altezza delle aspettative e, nelle femmine, il timore di dover aderire a questo modello “prestazionale”, peraltro non sempre consensuale.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15/06/2020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Pornografia: sessualità con l’inganno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3462680" cy="23042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710</Words>
  <Application>Microsoft Office PowerPoint</Application>
  <PresentationFormat>Presentazione su schermo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  <vt:lpstr>Il sesso? Lo imparo da Internet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Educazione affettiva e pornografia</dc:title>
  <dc:creator>Master</dc:creator>
  <cp:lastModifiedBy>Master</cp:lastModifiedBy>
  <cp:revision>18</cp:revision>
  <dcterms:created xsi:type="dcterms:W3CDTF">2020-04-21T15:03:37Z</dcterms:created>
  <dcterms:modified xsi:type="dcterms:W3CDTF">2020-06-15T10:35:50Z</dcterms:modified>
</cp:coreProperties>
</file>