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92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3F9629-DF76-401E-9E0A-B31EC8149875}" type="datetimeFigureOut">
              <a:rPr lang="it-IT" smtClean="0"/>
              <a:pPr/>
              <a:t>15/06/2020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70F48F-DA26-4A37-B6B9-20B9762F6706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97803-172A-48AF-B517-6D76BF859C52}" type="datetime1">
              <a:rPr lang="it-IT" smtClean="0"/>
              <a:pPr/>
              <a:t>15/06/2020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A450E-1895-4CD2-A1AD-4A2F909E8E8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FC3FD-48E0-41FA-868C-08313B932153}" type="datetime1">
              <a:rPr lang="it-IT" smtClean="0"/>
              <a:pPr/>
              <a:t>15/06/2020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A450E-1895-4CD2-A1AD-4A2F909E8E8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014D7-E097-48C1-9F12-34CE96415103}" type="datetime1">
              <a:rPr lang="it-IT" smtClean="0"/>
              <a:pPr/>
              <a:t>15/06/2020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A450E-1895-4CD2-A1AD-4A2F909E8E8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D5E1F-3A7F-4490-9034-018BF974D4FE}" type="datetime1">
              <a:rPr lang="it-IT" smtClean="0"/>
              <a:pPr/>
              <a:t>15/06/2020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A450E-1895-4CD2-A1AD-4A2F909E8E8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A4954-729B-4893-8E9E-4D21E6E1AE66}" type="datetime1">
              <a:rPr lang="it-IT" smtClean="0"/>
              <a:pPr/>
              <a:t>15/06/2020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A450E-1895-4CD2-A1AD-4A2F909E8E8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4955B-B580-4637-A03A-DC4EB4A2237C}" type="datetime1">
              <a:rPr lang="it-IT" smtClean="0"/>
              <a:pPr/>
              <a:t>15/06/2020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A450E-1895-4CD2-A1AD-4A2F909E8E8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666EC-1D24-4781-AC10-EDDDD9E9A9C6}" type="datetime1">
              <a:rPr lang="it-IT" smtClean="0"/>
              <a:pPr/>
              <a:t>15/06/2020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A450E-1895-4CD2-A1AD-4A2F909E8E8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90BE7-9B15-4907-977E-543AC480CBDB}" type="datetime1">
              <a:rPr lang="it-IT" smtClean="0"/>
              <a:pPr/>
              <a:t>15/06/2020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A450E-1895-4CD2-A1AD-4A2F909E8E8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1F39E-9044-4730-B10B-FF7BB2DD7B98}" type="datetime1">
              <a:rPr lang="it-IT" smtClean="0"/>
              <a:pPr/>
              <a:t>15/06/2020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A450E-1895-4CD2-A1AD-4A2F909E8E8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3868E-5D6C-457E-AE2B-930F1CCEE398}" type="datetime1">
              <a:rPr lang="it-IT" smtClean="0"/>
              <a:pPr/>
              <a:t>15/06/2020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A450E-1895-4CD2-A1AD-4A2F909E8E8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4F9B5-6EA9-4EB8-AAD6-B0FBDF6FCBA3}" type="datetime1">
              <a:rPr lang="it-IT" smtClean="0"/>
              <a:pPr/>
              <a:t>15/06/2020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A450E-1895-4CD2-A1AD-4A2F909E8E8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5128A0-D517-4C56-ACEB-1FDFA6EC0326}" type="datetime1">
              <a:rPr lang="it-IT" smtClean="0"/>
              <a:pPr/>
              <a:t>15/06/2020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3A450E-1895-4CD2-A1AD-4A2F909E8E84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51520" y="332656"/>
            <a:ext cx="8640960" cy="722511"/>
          </a:xfrm>
          <a:solidFill>
            <a:srgbClr val="FFFF00"/>
          </a:solidFill>
          <a:ln w="25400"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it-IT" sz="4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Il sesso? Lo imparo da Internet</a:t>
            </a:r>
            <a:endParaRPr lang="it-IT" sz="4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51520" y="5013176"/>
            <a:ext cx="8640960" cy="648072"/>
          </a:xfrm>
          <a:solidFill>
            <a:schemeClr val="tx2">
              <a:lumMod val="20000"/>
              <a:lumOff val="80000"/>
            </a:schemeClr>
          </a:solidFill>
          <a:ln w="25400">
            <a:solidFill>
              <a:srgbClr val="FF0000"/>
            </a:solidFill>
          </a:ln>
        </p:spPr>
        <p:txBody>
          <a:bodyPr>
            <a:normAutofit lnSpcReduction="10000"/>
          </a:bodyPr>
          <a:lstStyle/>
          <a:p>
            <a:r>
              <a:rPr lang="it-IT" sz="2000" b="1" dirty="0" smtClean="0">
                <a:solidFill>
                  <a:schemeClr val="tx1"/>
                </a:solidFill>
              </a:rPr>
              <a:t>Gli adolescenti si rivolgono ad internet per domande che non trovano una risposta altrove: non tra gli amici, non a scuola </a:t>
            </a:r>
            <a:r>
              <a:rPr lang="it-IT" sz="2000" b="1" dirty="0" smtClean="0">
                <a:solidFill>
                  <a:schemeClr val="tx1"/>
                </a:solidFill>
              </a:rPr>
              <a:t>e </a:t>
            </a:r>
            <a:r>
              <a:rPr lang="it-IT" sz="2000" b="1" dirty="0" smtClean="0">
                <a:solidFill>
                  <a:schemeClr val="tx1"/>
                </a:solidFill>
              </a:rPr>
              <a:t>neppure in famiglia. </a:t>
            </a:r>
            <a:endParaRPr lang="it-IT" sz="2000" b="1" dirty="0">
              <a:solidFill>
                <a:schemeClr val="tx1"/>
              </a:solidFill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251520" y="5805264"/>
            <a:ext cx="86409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 smtClean="0"/>
              <a:t>Prof. Francesco Cannizzaro – Specialista in Pedagogia, Bioetica e Sessuologia</a:t>
            </a:r>
            <a:endParaRPr lang="it-IT" sz="2000" b="1" dirty="0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F05F0-7E62-4F78-B041-6F188A6BFC2E}" type="datetime1">
              <a:rPr lang="it-IT" smtClean="0"/>
              <a:pPr/>
              <a:t>15/06/2020</a:t>
            </a:fld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A450E-1895-4CD2-A1AD-4A2F909E8E84}" type="slidenum">
              <a:rPr lang="it-IT" smtClean="0"/>
              <a:pPr/>
              <a:t>1</a:t>
            </a:fld>
            <a:endParaRPr lang="it-IT"/>
          </a:p>
        </p:txBody>
      </p:sp>
      <p:pic>
        <p:nvPicPr>
          <p:cNvPr id="1026" name="Picture 2" descr="C:\Users\Master\Desktop\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1268760"/>
            <a:ext cx="5364596" cy="3576397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51520" y="332656"/>
            <a:ext cx="8640960" cy="722511"/>
          </a:xfrm>
          <a:solidFill>
            <a:srgbClr val="FFFF00"/>
          </a:solidFill>
          <a:ln w="25400"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it-IT" sz="4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Il sesso? Lo imparo da Internet</a:t>
            </a:r>
            <a:endParaRPr lang="it-IT" sz="4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51520" y="1916832"/>
            <a:ext cx="5328592" cy="4464496"/>
          </a:xfrm>
          <a:solidFill>
            <a:schemeClr val="tx2">
              <a:lumMod val="20000"/>
              <a:lumOff val="80000"/>
            </a:schemeClr>
          </a:solidFill>
          <a:ln w="25400">
            <a:solidFill>
              <a:srgbClr val="FF0000"/>
            </a:solidFill>
          </a:ln>
        </p:spPr>
        <p:txBody>
          <a:bodyPr>
            <a:noAutofit/>
          </a:bodyPr>
          <a:lstStyle/>
          <a:p>
            <a:pPr algn="just" fontAlgn="base"/>
            <a:r>
              <a:rPr lang="it-IT" sz="2000" b="1" dirty="0" smtClean="0">
                <a:solidFill>
                  <a:srgbClr val="FF0000"/>
                </a:solidFill>
              </a:rPr>
              <a:t>L’abitudine ad un uso precoce </a:t>
            </a:r>
            <a:r>
              <a:rPr lang="it-IT" sz="2000" dirty="0" smtClean="0">
                <a:solidFill>
                  <a:schemeClr val="tx1"/>
                </a:solidFill>
              </a:rPr>
              <a:t>e massiccio della pornografia rischia di alimentare paure e insicurezze che allontanano dall’incontro con l’altro, privando della possibilità di imparare ad affrontare e a gestire quelle questioni emotivamente complesse che ogni contatto intimo solleva. </a:t>
            </a:r>
          </a:p>
          <a:p>
            <a:pPr algn="just" fontAlgn="base"/>
            <a:r>
              <a:rPr lang="it-IT" sz="2000" b="1" dirty="0" smtClean="0">
                <a:solidFill>
                  <a:srgbClr val="FF0000"/>
                </a:solidFill>
              </a:rPr>
              <a:t>Gli ultimi dati </a:t>
            </a:r>
            <a:r>
              <a:rPr lang="it-IT" sz="2000" dirty="0" smtClean="0">
                <a:solidFill>
                  <a:schemeClr val="tx1"/>
                </a:solidFill>
              </a:rPr>
              <a:t>del Censis indicano che l’età della “prima volta” si è innalzata a 17 anni. </a:t>
            </a:r>
          </a:p>
          <a:p>
            <a:pPr algn="just" fontAlgn="base"/>
            <a:r>
              <a:rPr lang="it-IT" sz="2000" b="1" dirty="0" smtClean="0">
                <a:solidFill>
                  <a:srgbClr val="FF0000"/>
                </a:solidFill>
              </a:rPr>
              <a:t>Finiremo per scegliere la soluzione facile</a:t>
            </a:r>
            <a:r>
              <a:rPr lang="it-IT" sz="2000" dirty="0" smtClean="0">
                <a:solidFill>
                  <a:schemeClr val="tx1"/>
                </a:solidFill>
              </a:rPr>
              <a:t>, lunghi corteggiamenti via smartphone, una sessualità solitaria, per poi magari – in un futuro non troppo lontano – innamorarci di un androide o di una voce, come nel film </a:t>
            </a:r>
            <a:r>
              <a:rPr lang="it-IT" sz="2000" i="1" dirty="0" err="1" smtClean="0">
                <a:solidFill>
                  <a:schemeClr val="tx1"/>
                </a:solidFill>
              </a:rPr>
              <a:t>Her</a:t>
            </a:r>
            <a:r>
              <a:rPr lang="it-IT" sz="2000" dirty="0" smtClean="0">
                <a:solidFill>
                  <a:schemeClr val="tx1"/>
                </a:solidFill>
              </a:rPr>
              <a:t> di Spike </a:t>
            </a:r>
            <a:r>
              <a:rPr lang="it-IT" sz="2000" dirty="0" err="1" smtClean="0">
                <a:solidFill>
                  <a:schemeClr val="tx1"/>
                </a:solidFill>
              </a:rPr>
              <a:t>Jonze</a:t>
            </a:r>
            <a:r>
              <a:rPr lang="it-IT" sz="2000" dirty="0" smtClean="0">
                <a:solidFill>
                  <a:schemeClr val="tx1"/>
                </a:solidFill>
              </a:rPr>
              <a:t>?</a:t>
            </a:r>
            <a:endParaRPr lang="it-IT" sz="2000" dirty="0">
              <a:solidFill>
                <a:schemeClr val="tx1"/>
              </a:solidFill>
            </a:endParaRP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F05F0-7E62-4F78-B041-6F188A6BFC2E}" type="datetime1">
              <a:rPr lang="it-IT" smtClean="0"/>
              <a:pPr/>
              <a:t>15/06/2020</a:t>
            </a:fld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A450E-1895-4CD2-A1AD-4A2F909E8E84}" type="slidenum">
              <a:rPr lang="it-IT" smtClean="0"/>
              <a:pPr/>
              <a:t>10</a:t>
            </a:fld>
            <a:endParaRPr lang="it-IT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251520" y="1196752"/>
            <a:ext cx="86409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 smtClean="0">
                <a:solidFill>
                  <a:srgbClr val="0070C0"/>
                </a:solidFill>
              </a:rPr>
              <a:t>Rischi e pericoli di una sessualità solitaria</a:t>
            </a:r>
            <a:endParaRPr lang="it-IT" sz="2800" b="1" dirty="0">
              <a:solidFill>
                <a:srgbClr val="0070C0"/>
              </a:solidFill>
            </a:endParaRPr>
          </a:p>
        </p:txBody>
      </p:sp>
      <p:pic>
        <p:nvPicPr>
          <p:cNvPr id="9218" name="Picture 2" descr="C:\Users\Master\Desktop\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6136" y="2276872"/>
            <a:ext cx="3024336" cy="3776658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51520" y="332656"/>
            <a:ext cx="8640960" cy="722511"/>
          </a:xfrm>
          <a:solidFill>
            <a:srgbClr val="FFFF00"/>
          </a:solidFill>
          <a:ln w="25400"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it-IT" sz="4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Il sesso? Lo imparo da Internet</a:t>
            </a:r>
            <a:endParaRPr lang="it-IT" sz="4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4211960" y="2060848"/>
            <a:ext cx="4680520" cy="4248472"/>
          </a:xfrm>
          <a:solidFill>
            <a:schemeClr val="tx2">
              <a:lumMod val="20000"/>
              <a:lumOff val="80000"/>
            </a:schemeClr>
          </a:solidFill>
          <a:ln w="25400">
            <a:solidFill>
              <a:srgbClr val="FF0000"/>
            </a:solidFill>
          </a:ln>
        </p:spPr>
        <p:txBody>
          <a:bodyPr>
            <a:noAutofit/>
          </a:bodyPr>
          <a:lstStyle/>
          <a:p>
            <a:pPr algn="just" fontAlgn="base"/>
            <a:r>
              <a:rPr lang="it-IT" sz="2400" b="1" dirty="0" smtClean="0">
                <a:solidFill>
                  <a:srgbClr val="FF0000"/>
                </a:solidFill>
              </a:rPr>
              <a:t>Le tecnologie </a:t>
            </a:r>
            <a:r>
              <a:rPr lang="it-IT" sz="2400" dirty="0" smtClean="0">
                <a:solidFill>
                  <a:schemeClr val="tx1"/>
                </a:solidFill>
              </a:rPr>
              <a:t>possono cambiarci solo se le assecondiamo. </a:t>
            </a:r>
          </a:p>
          <a:p>
            <a:pPr algn="just" fontAlgn="base"/>
            <a:r>
              <a:rPr lang="it-IT" sz="2400" b="1" dirty="0" smtClean="0">
                <a:solidFill>
                  <a:srgbClr val="FF0000"/>
                </a:solidFill>
              </a:rPr>
              <a:t>Di fronte </a:t>
            </a:r>
            <a:r>
              <a:rPr lang="it-IT" sz="2400" dirty="0" smtClean="0">
                <a:solidFill>
                  <a:schemeClr val="tx1"/>
                </a:solidFill>
              </a:rPr>
              <a:t>al dilagare di alcune abitudini e alla luce di rischi ormai evidenti per le giovani generazioni, le istituzioni e le aziende dovrebbero prendere adeguati provvedimenti.</a:t>
            </a:r>
          </a:p>
          <a:p>
            <a:pPr algn="just" fontAlgn="base"/>
            <a:r>
              <a:rPr lang="it-IT" sz="2400" b="1" dirty="0" smtClean="0">
                <a:solidFill>
                  <a:srgbClr val="FF0000"/>
                </a:solidFill>
              </a:rPr>
              <a:t>Uno su tutti: </a:t>
            </a:r>
            <a:r>
              <a:rPr lang="it-IT" sz="2400" dirty="0" smtClean="0">
                <a:solidFill>
                  <a:schemeClr val="tx1"/>
                </a:solidFill>
              </a:rPr>
              <a:t>introdurre procedure di “</a:t>
            </a:r>
            <a:r>
              <a:rPr lang="it-IT" sz="2400" dirty="0" err="1" smtClean="0">
                <a:solidFill>
                  <a:schemeClr val="tx1"/>
                </a:solidFill>
              </a:rPr>
              <a:t>age</a:t>
            </a:r>
            <a:r>
              <a:rPr lang="it-IT" sz="2400" dirty="0" smtClean="0">
                <a:solidFill>
                  <a:schemeClr val="tx1"/>
                </a:solidFill>
              </a:rPr>
              <a:t> </a:t>
            </a:r>
            <a:r>
              <a:rPr lang="it-IT" sz="2400" dirty="0" err="1" smtClean="0">
                <a:solidFill>
                  <a:schemeClr val="tx1"/>
                </a:solidFill>
              </a:rPr>
              <a:t>verification</a:t>
            </a:r>
            <a:r>
              <a:rPr lang="it-IT" sz="2400" dirty="0" smtClean="0">
                <a:solidFill>
                  <a:schemeClr val="tx1"/>
                </a:solidFill>
              </a:rPr>
              <a:t>” per l’accesso ai siti pornografici.</a:t>
            </a:r>
            <a:endParaRPr lang="it-IT" sz="2400" dirty="0">
              <a:solidFill>
                <a:schemeClr val="tx1"/>
              </a:solidFill>
            </a:endParaRP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F05F0-7E62-4F78-B041-6F188A6BFC2E}" type="datetime1">
              <a:rPr lang="it-IT" smtClean="0"/>
              <a:pPr/>
              <a:t>15/06/2020</a:t>
            </a:fld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A450E-1895-4CD2-A1AD-4A2F909E8E84}" type="slidenum">
              <a:rPr lang="it-IT" smtClean="0"/>
              <a:pPr/>
              <a:t>11</a:t>
            </a:fld>
            <a:endParaRPr lang="it-IT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251520" y="1196752"/>
            <a:ext cx="86409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 smtClean="0">
                <a:solidFill>
                  <a:srgbClr val="0070C0"/>
                </a:solidFill>
              </a:rPr>
              <a:t>Ci vorrebbero regole più protettive per i minori</a:t>
            </a:r>
            <a:endParaRPr lang="it-IT" sz="2800" b="1" dirty="0">
              <a:solidFill>
                <a:srgbClr val="0070C0"/>
              </a:solidFill>
            </a:endParaRPr>
          </a:p>
        </p:txBody>
      </p:sp>
      <p:pic>
        <p:nvPicPr>
          <p:cNvPr id="10242" name="Picture 2" descr="C:\Users\Master\Desktop\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3212976"/>
            <a:ext cx="3744416" cy="1872208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51520" y="332656"/>
            <a:ext cx="8640960" cy="722511"/>
          </a:xfrm>
          <a:solidFill>
            <a:srgbClr val="FFFF00"/>
          </a:solidFill>
          <a:ln w="25400"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it-IT" sz="4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Il sesso? Lo imparo da Internet</a:t>
            </a:r>
            <a:endParaRPr lang="it-IT" sz="4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51520" y="1916832"/>
            <a:ext cx="4824536" cy="4176464"/>
          </a:xfrm>
          <a:solidFill>
            <a:schemeClr val="tx2">
              <a:lumMod val="20000"/>
              <a:lumOff val="80000"/>
            </a:schemeClr>
          </a:solidFill>
          <a:ln w="25400">
            <a:solidFill>
              <a:srgbClr val="FF0000"/>
            </a:solidFill>
          </a:ln>
        </p:spPr>
        <p:txBody>
          <a:bodyPr>
            <a:noAutofit/>
          </a:bodyPr>
          <a:lstStyle/>
          <a:p>
            <a:pPr algn="just" fontAlgn="base"/>
            <a:r>
              <a:rPr lang="it-IT" sz="2000" b="1" dirty="0" smtClean="0">
                <a:solidFill>
                  <a:srgbClr val="FF0000"/>
                </a:solidFill>
              </a:rPr>
              <a:t>Il web è un oceano sconfinato </a:t>
            </a:r>
            <a:r>
              <a:rPr lang="it-IT" sz="2000" dirty="0" smtClean="0">
                <a:solidFill>
                  <a:schemeClr val="tx1"/>
                </a:solidFill>
              </a:rPr>
              <a:t>e, per questo, oltre ad essere una fonte inesauribile di informazioni, durante la navigazione può far approdare bambini e ragazzi su siti, video e contenuti che i genitori non vorrebbero fossero mostrati ai propri </a:t>
            </a:r>
            <a:r>
              <a:rPr lang="it-IT" sz="2000" dirty="0" smtClean="0">
                <a:solidFill>
                  <a:schemeClr val="tx1"/>
                </a:solidFill>
              </a:rPr>
              <a:t>figli.</a:t>
            </a:r>
          </a:p>
          <a:p>
            <a:pPr algn="just" fontAlgn="base"/>
            <a:r>
              <a:rPr lang="it-IT" sz="2000" b="1" dirty="0" smtClean="0">
                <a:solidFill>
                  <a:srgbClr val="FF0000"/>
                </a:solidFill>
              </a:rPr>
              <a:t>Siti n</a:t>
            </a:r>
            <a:r>
              <a:rPr lang="it-IT" sz="2000" b="1" dirty="0" smtClean="0">
                <a:solidFill>
                  <a:srgbClr val="FF0000"/>
                </a:solidFill>
              </a:rPr>
              <a:t>on </a:t>
            </a:r>
            <a:r>
              <a:rPr lang="it-IT" sz="2000" b="1" dirty="0" smtClean="0">
                <a:solidFill>
                  <a:srgbClr val="FF0000"/>
                </a:solidFill>
              </a:rPr>
              <a:t>adatti alla loro età, </a:t>
            </a:r>
            <a:r>
              <a:rPr lang="it-IT" sz="2000" dirty="0" smtClean="0">
                <a:solidFill>
                  <a:schemeClr val="tx1"/>
                </a:solidFill>
              </a:rPr>
              <a:t>diseducativi, pericolosi e che possono portare il ragazzo a volerli emulare nella vita reale.  </a:t>
            </a:r>
            <a:endParaRPr lang="it-IT" sz="2000" dirty="0" smtClean="0">
              <a:solidFill>
                <a:schemeClr val="tx1"/>
              </a:solidFill>
            </a:endParaRPr>
          </a:p>
          <a:p>
            <a:pPr algn="just" fontAlgn="base"/>
            <a:r>
              <a:rPr lang="it-IT" sz="2000" b="1" dirty="0" smtClean="0">
                <a:solidFill>
                  <a:srgbClr val="FF0000"/>
                </a:solidFill>
              </a:rPr>
              <a:t>Tra </a:t>
            </a:r>
            <a:r>
              <a:rPr lang="it-IT" sz="2000" b="1" dirty="0" smtClean="0">
                <a:solidFill>
                  <a:srgbClr val="FF0000"/>
                </a:solidFill>
              </a:rPr>
              <a:t>questi siti </a:t>
            </a:r>
            <a:r>
              <a:rPr lang="it-IT" sz="2000" dirty="0" smtClean="0">
                <a:solidFill>
                  <a:schemeClr val="tx1"/>
                </a:solidFill>
              </a:rPr>
              <a:t>abbondano quelli a carattere pornografico  che certamente non hanno la finalità di educare i giovani alla sessualità. Tutt’altro!</a:t>
            </a:r>
            <a:endParaRPr lang="it-IT" sz="2000" dirty="0">
              <a:solidFill>
                <a:schemeClr val="tx1"/>
              </a:solidFill>
            </a:endParaRP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F05F0-7E62-4F78-B041-6F188A6BFC2E}" type="datetime1">
              <a:rPr lang="it-IT" smtClean="0"/>
              <a:pPr/>
              <a:t>15/06/2020</a:t>
            </a:fld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A450E-1895-4CD2-A1AD-4A2F909E8E84}" type="slidenum">
              <a:rPr lang="it-IT" smtClean="0"/>
              <a:pPr/>
              <a:t>12</a:t>
            </a:fld>
            <a:endParaRPr lang="it-IT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251520" y="1196752"/>
            <a:ext cx="86409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 smtClean="0">
                <a:solidFill>
                  <a:srgbClr val="0070C0"/>
                </a:solidFill>
              </a:rPr>
              <a:t>Come tutte le sicure navigazioni, serve la bussola</a:t>
            </a:r>
            <a:endParaRPr lang="it-IT" sz="2800" b="1" dirty="0">
              <a:solidFill>
                <a:srgbClr val="0070C0"/>
              </a:solidFill>
            </a:endParaRPr>
          </a:p>
        </p:txBody>
      </p:sp>
      <p:pic>
        <p:nvPicPr>
          <p:cNvPr id="11266" name="Picture 2" descr="C:\Users\Master\Desktop\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20072" y="1916832"/>
            <a:ext cx="3744416" cy="3440383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</p:pic>
      <p:sp>
        <p:nvSpPr>
          <p:cNvPr id="8" name="CasellaDiTesto 7"/>
          <p:cNvSpPr txBox="1"/>
          <p:nvPr/>
        </p:nvSpPr>
        <p:spPr>
          <a:xfrm>
            <a:off x="5724128" y="5445224"/>
            <a:ext cx="25202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800" b="1" dirty="0" smtClean="0">
                <a:solidFill>
                  <a:srgbClr val="FF0000"/>
                </a:solidFill>
              </a:rPr>
              <a:t>FINE</a:t>
            </a:r>
            <a:endParaRPr lang="it-IT" sz="4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7" grpId="0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51520" y="332656"/>
            <a:ext cx="8640960" cy="722511"/>
          </a:xfrm>
          <a:solidFill>
            <a:srgbClr val="FFFF00"/>
          </a:solidFill>
          <a:ln w="25400"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it-IT" sz="4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Il sesso? Lo imparo da Internet</a:t>
            </a:r>
            <a:endParaRPr lang="it-IT" sz="4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51520" y="2276872"/>
            <a:ext cx="5040560" cy="4032448"/>
          </a:xfrm>
          <a:solidFill>
            <a:schemeClr val="tx2">
              <a:lumMod val="20000"/>
              <a:lumOff val="80000"/>
            </a:schemeClr>
          </a:solidFill>
          <a:ln w="25400">
            <a:solidFill>
              <a:srgbClr val="FF0000"/>
            </a:solidFill>
          </a:ln>
        </p:spPr>
        <p:txBody>
          <a:bodyPr>
            <a:normAutofit fontScale="92500"/>
          </a:bodyPr>
          <a:lstStyle/>
          <a:p>
            <a:pPr algn="just" fontAlgn="base"/>
            <a:r>
              <a:rPr lang="it-IT" sz="2400" b="1" dirty="0" smtClean="0">
                <a:solidFill>
                  <a:srgbClr val="FF0000"/>
                </a:solidFill>
              </a:rPr>
              <a:t>Negli anni 70 e 80 </a:t>
            </a:r>
            <a:r>
              <a:rPr lang="it-IT" sz="2400" dirty="0" smtClean="0">
                <a:solidFill>
                  <a:schemeClr val="tx1"/>
                </a:solidFill>
              </a:rPr>
              <a:t>era esperienza comune che nelle famiglie con bambini, davanti alle scene di un film tv nel quale i protagonisti si avviassero a un contatto erotico, calasse un certo imbarazzo. </a:t>
            </a:r>
          </a:p>
          <a:p>
            <a:pPr algn="just" fontAlgn="base"/>
            <a:r>
              <a:rPr lang="it-IT" sz="2400" b="1" dirty="0" smtClean="0">
                <a:solidFill>
                  <a:srgbClr val="FF0000"/>
                </a:solidFill>
              </a:rPr>
              <a:t>Spesso uno dei genitori</a:t>
            </a:r>
            <a:r>
              <a:rPr lang="it-IT" sz="2400" dirty="0" smtClean="0">
                <a:solidFill>
                  <a:schemeClr val="tx1"/>
                </a:solidFill>
              </a:rPr>
              <a:t>, con scatto felino e ostentata nonchalance, cambiava canale. </a:t>
            </a:r>
          </a:p>
          <a:p>
            <a:pPr algn="just" fontAlgn="base"/>
            <a:r>
              <a:rPr lang="it-IT" sz="2400" b="1" dirty="0" smtClean="0">
                <a:solidFill>
                  <a:srgbClr val="FF0000"/>
                </a:solidFill>
              </a:rPr>
              <a:t>Anche in adolescenza</a:t>
            </a:r>
            <a:r>
              <a:rPr lang="it-IT" sz="2400" dirty="0" smtClean="0">
                <a:solidFill>
                  <a:schemeClr val="tx1"/>
                </a:solidFill>
              </a:rPr>
              <a:t>, l’incontro con immagini sessualmente esplicite era infrequente e sporadico, richiedeva impegno attivo e intraprendenza.</a:t>
            </a:r>
            <a:endParaRPr lang="it-IT" sz="2400" dirty="0">
              <a:solidFill>
                <a:schemeClr val="tx1"/>
              </a:solidFill>
            </a:endParaRP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F05F0-7E62-4F78-B041-6F188A6BFC2E}" type="datetime1">
              <a:rPr lang="it-IT" smtClean="0"/>
              <a:pPr/>
              <a:t>15/06/2020</a:t>
            </a:fld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A450E-1895-4CD2-A1AD-4A2F909E8E84}" type="slidenum">
              <a:rPr lang="it-IT" smtClean="0"/>
              <a:pPr/>
              <a:t>2</a:t>
            </a:fld>
            <a:endParaRPr lang="it-IT"/>
          </a:p>
        </p:txBody>
      </p:sp>
      <p:sp>
        <p:nvSpPr>
          <p:cNvPr id="7" name="CasellaDiTesto 6"/>
          <p:cNvSpPr txBox="1"/>
          <p:nvPr/>
        </p:nvSpPr>
        <p:spPr>
          <a:xfrm>
            <a:off x="251520" y="1196752"/>
            <a:ext cx="86409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 smtClean="0">
                <a:solidFill>
                  <a:srgbClr val="0070C0"/>
                </a:solidFill>
              </a:rPr>
              <a:t>Una volta c’era la televisione</a:t>
            </a:r>
            <a:endParaRPr lang="it-IT" sz="2800" b="1" dirty="0">
              <a:solidFill>
                <a:srgbClr val="0070C0"/>
              </a:solidFill>
            </a:endParaRPr>
          </a:p>
        </p:txBody>
      </p:sp>
      <p:pic>
        <p:nvPicPr>
          <p:cNvPr id="1026" name="Picture 2" descr="C:\Users\Master\Desktop\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36096" y="2708919"/>
            <a:ext cx="3456384" cy="3204201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51520" y="332656"/>
            <a:ext cx="8640960" cy="722511"/>
          </a:xfrm>
          <a:solidFill>
            <a:srgbClr val="FFFF00"/>
          </a:solidFill>
          <a:ln w="25400"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it-IT" sz="4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Il sesso? Lo imparo da Internet</a:t>
            </a:r>
            <a:endParaRPr lang="it-IT" sz="4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3851920" y="2204864"/>
            <a:ext cx="5040560" cy="4032448"/>
          </a:xfrm>
          <a:solidFill>
            <a:schemeClr val="tx2">
              <a:lumMod val="20000"/>
              <a:lumOff val="80000"/>
            </a:schemeClr>
          </a:solidFill>
          <a:ln w="25400">
            <a:solidFill>
              <a:srgbClr val="FF0000"/>
            </a:solidFill>
          </a:ln>
        </p:spPr>
        <p:txBody>
          <a:bodyPr>
            <a:normAutofit lnSpcReduction="10000"/>
          </a:bodyPr>
          <a:lstStyle/>
          <a:p>
            <a:pPr algn="just" fontAlgn="base"/>
            <a:r>
              <a:rPr lang="it-IT" sz="2400" b="1" dirty="0" smtClean="0">
                <a:solidFill>
                  <a:srgbClr val="FF0000"/>
                </a:solidFill>
              </a:rPr>
              <a:t>Ogni anno </a:t>
            </a:r>
            <a:r>
              <a:rPr lang="it-IT" sz="2400" dirty="0" smtClean="0">
                <a:solidFill>
                  <a:schemeClr val="tx1"/>
                </a:solidFill>
              </a:rPr>
              <a:t>Mountain </a:t>
            </a:r>
            <a:r>
              <a:rPr lang="it-IT" sz="2400" dirty="0" err="1" smtClean="0">
                <a:solidFill>
                  <a:schemeClr val="tx1"/>
                </a:solidFill>
              </a:rPr>
              <a:t>View</a:t>
            </a:r>
            <a:r>
              <a:rPr lang="it-IT" sz="2400" dirty="0" smtClean="0">
                <a:solidFill>
                  <a:schemeClr val="tx1"/>
                </a:solidFill>
              </a:rPr>
              <a:t> pubblica il rapporto Zeitgeist, relativo alle parole più cercate su Google.</a:t>
            </a:r>
          </a:p>
          <a:p>
            <a:pPr algn="just" fontAlgn="base"/>
            <a:r>
              <a:rPr lang="it-IT" sz="2400" b="1" dirty="0" smtClean="0">
                <a:solidFill>
                  <a:srgbClr val="FF0000"/>
                </a:solidFill>
              </a:rPr>
              <a:t>In cima alla classifica</a:t>
            </a:r>
            <a:r>
              <a:rPr lang="it-IT" sz="2400" dirty="0" smtClean="0">
                <a:solidFill>
                  <a:schemeClr val="tx1"/>
                </a:solidFill>
              </a:rPr>
              <a:t>, anche relativamente alle ricerche per l’Italia, c’è la parola “sesso”. </a:t>
            </a:r>
          </a:p>
          <a:p>
            <a:pPr algn="just" fontAlgn="base"/>
            <a:r>
              <a:rPr lang="it-IT" sz="2400" b="1" dirty="0" smtClean="0">
                <a:solidFill>
                  <a:srgbClr val="FF0000"/>
                </a:solidFill>
              </a:rPr>
              <a:t>I visitatori di </a:t>
            </a:r>
            <a:r>
              <a:rPr lang="it-IT" sz="2400" b="1" dirty="0" err="1" smtClean="0">
                <a:solidFill>
                  <a:srgbClr val="FF0000"/>
                </a:solidFill>
              </a:rPr>
              <a:t>Pornhub</a:t>
            </a:r>
            <a:r>
              <a:rPr lang="it-IT" sz="2400" dirty="0" smtClean="0">
                <a:solidFill>
                  <a:schemeClr val="tx1"/>
                </a:solidFill>
              </a:rPr>
              <a:t>, il maggiore sito pornografico sul Web, l’anno scorso hanno guardato circa 92 miliardi di video. </a:t>
            </a:r>
          </a:p>
          <a:p>
            <a:pPr algn="just" fontAlgn="base"/>
            <a:r>
              <a:rPr lang="it-IT" sz="2400" b="1" dirty="0" smtClean="0">
                <a:solidFill>
                  <a:srgbClr val="FF0000"/>
                </a:solidFill>
              </a:rPr>
              <a:t>Siamo passati </a:t>
            </a:r>
            <a:r>
              <a:rPr lang="it-IT" sz="2400" dirty="0" smtClean="0">
                <a:solidFill>
                  <a:schemeClr val="tx1"/>
                </a:solidFill>
              </a:rPr>
              <a:t>da un estremo all’altro. </a:t>
            </a:r>
            <a:endParaRPr lang="it-IT" sz="2400" dirty="0">
              <a:solidFill>
                <a:schemeClr val="tx1"/>
              </a:solidFill>
            </a:endParaRP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F05F0-7E62-4F78-B041-6F188A6BFC2E}" type="datetime1">
              <a:rPr lang="it-IT" smtClean="0"/>
              <a:pPr/>
              <a:t>15/06/2020</a:t>
            </a:fld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A450E-1895-4CD2-A1AD-4A2F909E8E84}" type="slidenum">
              <a:rPr lang="it-IT" smtClean="0"/>
              <a:pPr/>
              <a:t>3</a:t>
            </a:fld>
            <a:endParaRPr lang="it-IT"/>
          </a:p>
        </p:txBody>
      </p:sp>
      <p:sp>
        <p:nvSpPr>
          <p:cNvPr id="7" name="CasellaDiTesto 6"/>
          <p:cNvSpPr txBox="1"/>
          <p:nvPr/>
        </p:nvSpPr>
        <p:spPr>
          <a:xfrm>
            <a:off x="251520" y="1196752"/>
            <a:ext cx="86409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 smtClean="0">
                <a:solidFill>
                  <a:srgbClr val="0070C0"/>
                </a:solidFill>
              </a:rPr>
              <a:t>Inutile dire che i tempi sono cambiati</a:t>
            </a:r>
            <a:endParaRPr lang="it-IT" sz="2800" b="1" dirty="0">
              <a:solidFill>
                <a:srgbClr val="0070C0"/>
              </a:solidFill>
            </a:endParaRPr>
          </a:p>
        </p:txBody>
      </p:sp>
      <p:pic>
        <p:nvPicPr>
          <p:cNvPr id="2050" name="Picture 2" descr="C:\Users\Master\Desktop\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2924944"/>
            <a:ext cx="3368659" cy="2592288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51520" y="332656"/>
            <a:ext cx="8640960" cy="722511"/>
          </a:xfrm>
          <a:solidFill>
            <a:srgbClr val="FFFF00"/>
          </a:solidFill>
          <a:ln w="25400"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it-IT" sz="4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Il sesso? Lo imparo da Internet</a:t>
            </a:r>
            <a:endParaRPr lang="it-IT" sz="4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323528" y="2060848"/>
            <a:ext cx="5040560" cy="4032448"/>
          </a:xfrm>
          <a:solidFill>
            <a:schemeClr val="tx2">
              <a:lumMod val="20000"/>
              <a:lumOff val="80000"/>
            </a:schemeClr>
          </a:solidFill>
          <a:ln w="25400"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algn="just" fontAlgn="base"/>
            <a:r>
              <a:rPr lang="it-IT" sz="2400" b="1" dirty="0" smtClean="0">
                <a:solidFill>
                  <a:srgbClr val="FF0000"/>
                </a:solidFill>
              </a:rPr>
              <a:t>Oggi la pornografia </a:t>
            </a:r>
            <a:r>
              <a:rPr lang="it-IT" sz="2400" dirty="0" smtClean="0">
                <a:solidFill>
                  <a:schemeClr val="tx1"/>
                </a:solidFill>
              </a:rPr>
              <a:t>è facilmente accessibile in ogni momento della giornata, anche per i più giovani. </a:t>
            </a:r>
          </a:p>
          <a:p>
            <a:pPr algn="just" fontAlgn="base"/>
            <a:r>
              <a:rPr lang="it-IT" sz="2400" b="1" dirty="0" smtClean="0">
                <a:solidFill>
                  <a:srgbClr val="FF0000"/>
                </a:solidFill>
              </a:rPr>
              <a:t>In assenza di figure </a:t>
            </a:r>
            <a:r>
              <a:rPr lang="it-IT" sz="2400" dirty="0" smtClean="0">
                <a:solidFill>
                  <a:schemeClr val="tx1"/>
                </a:solidFill>
              </a:rPr>
              <a:t>di riferimento autorevoli, i ragazzi si inoltrano in terreni sconosciuti, appetibili e anche pericolosi.</a:t>
            </a:r>
          </a:p>
          <a:p>
            <a:pPr algn="just" fontAlgn="base"/>
            <a:r>
              <a:rPr lang="it-IT" sz="2400" b="1" dirty="0" smtClean="0">
                <a:solidFill>
                  <a:srgbClr val="FF0000"/>
                </a:solidFill>
              </a:rPr>
              <a:t>Usano la rete </a:t>
            </a:r>
            <a:r>
              <a:rPr lang="it-IT" sz="2400" dirty="0" smtClean="0">
                <a:solidFill>
                  <a:schemeClr val="tx1"/>
                </a:solidFill>
              </a:rPr>
              <a:t>per scambiarsi foto e video sessualmente espliciti. </a:t>
            </a:r>
          </a:p>
          <a:p>
            <a:pPr algn="just" fontAlgn="base"/>
            <a:r>
              <a:rPr lang="it-IT" sz="2400" b="1" dirty="0" smtClean="0">
                <a:solidFill>
                  <a:srgbClr val="FF0000"/>
                </a:solidFill>
              </a:rPr>
              <a:t>E per </a:t>
            </a:r>
            <a:r>
              <a:rPr lang="it-IT" sz="2400" dirty="0" smtClean="0">
                <a:solidFill>
                  <a:schemeClr val="tx1"/>
                </a:solidFill>
              </a:rPr>
              <a:t>ricercare l’eccitazione.</a:t>
            </a:r>
            <a:endParaRPr lang="it-IT" sz="2400" dirty="0">
              <a:solidFill>
                <a:schemeClr val="tx1"/>
              </a:solidFill>
            </a:endParaRP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F05F0-7E62-4F78-B041-6F188A6BFC2E}" type="datetime1">
              <a:rPr lang="it-IT" smtClean="0"/>
              <a:pPr/>
              <a:t>15/06/2020</a:t>
            </a:fld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A450E-1895-4CD2-A1AD-4A2F909E8E84}" type="slidenum">
              <a:rPr lang="it-IT" smtClean="0"/>
              <a:pPr/>
              <a:t>4</a:t>
            </a:fld>
            <a:endParaRPr lang="it-IT"/>
          </a:p>
        </p:txBody>
      </p:sp>
      <p:sp>
        <p:nvSpPr>
          <p:cNvPr id="7" name="CasellaDiTesto 6"/>
          <p:cNvSpPr txBox="1"/>
          <p:nvPr/>
        </p:nvSpPr>
        <p:spPr>
          <a:xfrm>
            <a:off x="251520" y="1196752"/>
            <a:ext cx="86409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 smtClean="0">
                <a:solidFill>
                  <a:srgbClr val="0070C0"/>
                </a:solidFill>
              </a:rPr>
              <a:t>In cattedra ora c’è il prof. Internet</a:t>
            </a:r>
            <a:endParaRPr lang="it-IT" sz="2800" b="1" dirty="0">
              <a:solidFill>
                <a:srgbClr val="0070C0"/>
              </a:solidFill>
            </a:endParaRPr>
          </a:p>
        </p:txBody>
      </p:sp>
      <p:pic>
        <p:nvPicPr>
          <p:cNvPr id="3074" name="Picture 2" descr="C:\Users\Master\Desktop\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8104" y="2852936"/>
            <a:ext cx="3354471" cy="2232248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51520" y="332656"/>
            <a:ext cx="8640960" cy="722511"/>
          </a:xfrm>
          <a:solidFill>
            <a:srgbClr val="FFFF00"/>
          </a:solidFill>
          <a:ln w="25400"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it-IT" sz="4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Il sesso? Lo imparo da Internet</a:t>
            </a:r>
            <a:endParaRPr lang="it-IT" sz="4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3851920" y="1988840"/>
            <a:ext cx="5040560" cy="2664296"/>
          </a:xfrm>
          <a:solidFill>
            <a:schemeClr val="tx2">
              <a:lumMod val="20000"/>
              <a:lumOff val="80000"/>
            </a:schemeClr>
          </a:solidFill>
          <a:ln w="25400">
            <a:solidFill>
              <a:srgbClr val="FF0000"/>
            </a:solidFill>
          </a:ln>
        </p:spPr>
        <p:txBody>
          <a:bodyPr>
            <a:noAutofit/>
          </a:bodyPr>
          <a:lstStyle/>
          <a:p>
            <a:pPr algn="l" fontAlgn="base"/>
            <a:r>
              <a:rPr lang="it-IT" sz="2800" b="1" dirty="0" smtClean="0">
                <a:solidFill>
                  <a:srgbClr val="FF0000"/>
                </a:solidFill>
              </a:rPr>
              <a:t>Come incide </a:t>
            </a:r>
            <a:r>
              <a:rPr lang="it-IT" sz="2800" dirty="0" smtClean="0">
                <a:solidFill>
                  <a:schemeClr val="tx1"/>
                </a:solidFill>
              </a:rPr>
              <a:t>tutto questo su tempi e modi del comportamento sessuale, ma anche su ciò che ragazzi e ragazze pensano e vivono a livello emotivo? </a:t>
            </a:r>
            <a:endParaRPr lang="it-IT" sz="2800" dirty="0">
              <a:solidFill>
                <a:schemeClr val="tx1"/>
              </a:solidFill>
            </a:endParaRP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F05F0-7E62-4F78-B041-6F188A6BFC2E}" type="datetime1">
              <a:rPr lang="it-IT" smtClean="0"/>
              <a:pPr/>
              <a:t>15/06/2020</a:t>
            </a:fld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A450E-1895-4CD2-A1AD-4A2F909E8E84}" type="slidenum">
              <a:rPr lang="it-IT" smtClean="0"/>
              <a:pPr/>
              <a:t>5</a:t>
            </a:fld>
            <a:endParaRPr lang="it-IT"/>
          </a:p>
        </p:txBody>
      </p:sp>
      <p:sp>
        <p:nvSpPr>
          <p:cNvPr id="7" name="CasellaDiTesto 6"/>
          <p:cNvSpPr txBox="1"/>
          <p:nvPr/>
        </p:nvSpPr>
        <p:spPr>
          <a:xfrm>
            <a:off x="251520" y="1196752"/>
            <a:ext cx="86409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 smtClean="0">
                <a:solidFill>
                  <a:srgbClr val="0070C0"/>
                </a:solidFill>
              </a:rPr>
              <a:t>Poniamoci due domande</a:t>
            </a:r>
            <a:endParaRPr lang="it-IT" sz="2800" b="1" dirty="0">
              <a:solidFill>
                <a:srgbClr val="0070C0"/>
              </a:solidFill>
            </a:endParaRPr>
          </a:p>
        </p:txBody>
      </p:sp>
      <p:sp>
        <p:nvSpPr>
          <p:cNvPr id="8" name="Sottotitolo 2"/>
          <p:cNvSpPr txBox="1">
            <a:spLocks/>
          </p:cNvSpPr>
          <p:nvPr/>
        </p:nvSpPr>
        <p:spPr>
          <a:xfrm>
            <a:off x="3851920" y="4797152"/>
            <a:ext cx="5040560" cy="144016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25400">
            <a:solidFill>
              <a:srgbClr val="FF0000"/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t-IT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Cosa comporta </a:t>
            </a:r>
            <a:r>
              <a:rPr kumimoji="0" lang="it-IT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una sollecitazione “non stop” della sessualità? </a:t>
            </a:r>
            <a:endParaRPr kumimoji="0" lang="it-IT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4098" name="Picture 2" descr="C:\Users\Master\Desktop\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852936"/>
            <a:ext cx="3462680" cy="2304256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7" grpId="0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51520" y="332656"/>
            <a:ext cx="8640960" cy="722511"/>
          </a:xfrm>
          <a:solidFill>
            <a:srgbClr val="FFFF00"/>
          </a:solidFill>
          <a:ln w="25400"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it-IT" sz="4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Il sesso? Lo imparo da Internet</a:t>
            </a:r>
            <a:endParaRPr lang="it-IT" sz="4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51520" y="2204864"/>
            <a:ext cx="4392488" cy="4104456"/>
          </a:xfrm>
          <a:solidFill>
            <a:schemeClr val="tx2">
              <a:lumMod val="20000"/>
              <a:lumOff val="80000"/>
            </a:schemeClr>
          </a:solidFill>
          <a:ln w="25400">
            <a:solidFill>
              <a:srgbClr val="FF0000"/>
            </a:solidFill>
          </a:ln>
        </p:spPr>
        <p:txBody>
          <a:bodyPr>
            <a:noAutofit/>
          </a:bodyPr>
          <a:lstStyle/>
          <a:p>
            <a:pPr algn="just" fontAlgn="base"/>
            <a:r>
              <a:rPr lang="it-IT" sz="2400" b="1" dirty="0" smtClean="0">
                <a:solidFill>
                  <a:srgbClr val="FF0000"/>
                </a:solidFill>
              </a:rPr>
              <a:t>Secondo uno</a:t>
            </a:r>
            <a:r>
              <a:rPr lang="it-IT" sz="2400" b="1" u="sng" dirty="0" smtClean="0">
                <a:solidFill>
                  <a:srgbClr val="FF0000"/>
                </a:solidFill>
              </a:rPr>
              <a:t> </a:t>
            </a:r>
            <a:r>
              <a:rPr lang="it-IT" sz="2400" b="1" dirty="0" smtClean="0">
                <a:solidFill>
                  <a:srgbClr val="FF0000"/>
                </a:solidFill>
              </a:rPr>
              <a:t>studio</a:t>
            </a:r>
            <a:r>
              <a:rPr lang="it-IT" sz="2400" dirty="0" smtClean="0">
                <a:solidFill>
                  <a:schemeClr val="tx1"/>
                </a:solidFill>
              </a:rPr>
              <a:t> pubblicato sul </a:t>
            </a:r>
            <a:r>
              <a:rPr lang="it-IT" sz="2400" i="1" dirty="0" smtClean="0">
                <a:solidFill>
                  <a:schemeClr val="tx1"/>
                </a:solidFill>
              </a:rPr>
              <a:t>Journal </a:t>
            </a:r>
            <a:r>
              <a:rPr lang="it-IT" sz="2400" i="1" dirty="0" err="1" smtClean="0">
                <a:solidFill>
                  <a:schemeClr val="tx1"/>
                </a:solidFill>
              </a:rPr>
              <a:t>of</a:t>
            </a:r>
            <a:r>
              <a:rPr lang="it-IT" sz="2400" i="1" dirty="0" smtClean="0">
                <a:solidFill>
                  <a:schemeClr val="tx1"/>
                </a:solidFill>
              </a:rPr>
              <a:t> </a:t>
            </a:r>
            <a:r>
              <a:rPr lang="it-IT" sz="2400" i="1" dirty="0" err="1" smtClean="0">
                <a:solidFill>
                  <a:schemeClr val="tx1"/>
                </a:solidFill>
              </a:rPr>
              <a:t>Adolescence</a:t>
            </a:r>
            <a:r>
              <a:rPr lang="it-IT" sz="2400" dirty="0" smtClean="0">
                <a:solidFill>
                  <a:schemeClr val="tx1"/>
                </a:solidFill>
              </a:rPr>
              <a:t> l’abuso di materiale pornografico in adolescenza sta contribuendo al diffondersi di vissuti di incertezza e preoccupazione per la sessualità.</a:t>
            </a:r>
          </a:p>
          <a:p>
            <a:pPr algn="just" fontAlgn="base"/>
            <a:r>
              <a:rPr lang="it-IT" sz="2400" b="1" dirty="0" smtClean="0">
                <a:solidFill>
                  <a:srgbClr val="FF0000"/>
                </a:solidFill>
              </a:rPr>
              <a:t>Si diffonde la tendenza </a:t>
            </a:r>
            <a:r>
              <a:rPr lang="it-IT" sz="2400" dirty="0" smtClean="0">
                <a:solidFill>
                  <a:schemeClr val="tx1"/>
                </a:solidFill>
              </a:rPr>
              <a:t>ad “</a:t>
            </a:r>
            <a:r>
              <a:rPr lang="it-IT" sz="2400" dirty="0" err="1" smtClean="0">
                <a:solidFill>
                  <a:schemeClr val="tx1"/>
                </a:solidFill>
              </a:rPr>
              <a:t>oggettificare</a:t>
            </a:r>
            <a:r>
              <a:rPr lang="it-IT" sz="2400" dirty="0" smtClean="0">
                <a:solidFill>
                  <a:schemeClr val="tx1"/>
                </a:solidFill>
              </a:rPr>
              <a:t>” il corpo dell’altro, ad un più difficile raggiungimento della soddisfazione. </a:t>
            </a:r>
            <a:endParaRPr lang="it-IT" sz="2400" dirty="0">
              <a:solidFill>
                <a:schemeClr val="tx1"/>
              </a:solidFill>
            </a:endParaRP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F05F0-7E62-4F78-B041-6F188A6BFC2E}" type="datetime1">
              <a:rPr lang="it-IT" smtClean="0"/>
              <a:pPr/>
              <a:t>15/06/2020</a:t>
            </a:fld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A450E-1895-4CD2-A1AD-4A2F909E8E84}" type="slidenum">
              <a:rPr lang="it-IT" smtClean="0"/>
              <a:pPr/>
              <a:t>6</a:t>
            </a:fld>
            <a:endParaRPr lang="it-IT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251520" y="1196752"/>
            <a:ext cx="86409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 smtClean="0">
                <a:solidFill>
                  <a:srgbClr val="0070C0"/>
                </a:solidFill>
              </a:rPr>
              <a:t>Aumentano incertezza e preoccupazione per la sessualità</a:t>
            </a:r>
            <a:endParaRPr lang="it-IT" sz="2800" b="1" dirty="0">
              <a:solidFill>
                <a:srgbClr val="0070C0"/>
              </a:solidFill>
            </a:endParaRPr>
          </a:p>
        </p:txBody>
      </p:sp>
      <p:pic>
        <p:nvPicPr>
          <p:cNvPr id="5122" name="Picture 2" descr="C:\Users\Master\Desktop\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60032" y="2924944"/>
            <a:ext cx="4003723" cy="2664296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51520" y="332656"/>
            <a:ext cx="8640960" cy="722511"/>
          </a:xfrm>
          <a:solidFill>
            <a:srgbClr val="FFFF00"/>
          </a:solidFill>
          <a:ln w="25400"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it-IT" sz="4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Il sesso? Lo imparo da Internet</a:t>
            </a:r>
            <a:endParaRPr lang="it-IT" sz="4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4139952" y="2132856"/>
            <a:ext cx="4752528" cy="4104456"/>
          </a:xfrm>
          <a:solidFill>
            <a:schemeClr val="tx2">
              <a:lumMod val="20000"/>
              <a:lumOff val="80000"/>
            </a:schemeClr>
          </a:solidFill>
          <a:ln w="25400">
            <a:solidFill>
              <a:srgbClr val="FF0000"/>
            </a:solidFill>
          </a:ln>
        </p:spPr>
        <p:txBody>
          <a:bodyPr>
            <a:noAutofit/>
          </a:bodyPr>
          <a:lstStyle/>
          <a:p>
            <a:pPr algn="just" fontAlgn="base"/>
            <a:r>
              <a:rPr lang="it-IT" sz="2400" b="1" dirty="0" smtClean="0">
                <a:solidFill>
                  <a:srgbClr val="FF0000"/>
                </a:solidFill>
              </a:rPr>
              <a:t>I ragazzi </a:t>
            </a:r>
            <a:r>
              <a:rPr lang="it-IT" sz="2400" dirty="0" smtClean="0">
                <a:solidFill>
                  <a:schemeClr val="tx1"/>
                </a:solidFill>
              </a:rPr>
              <a:t>che fanno un più intenso ricorso alla pornografia non solo sembrano andare incontro ad una pubertà precoce, ma più spesso aderiscono a stereotipi di genere e sperimentano aggressività nei rapporti intimi, sia agita che subita.</a:t>
            </a:r>
          </a:p>
          <a:p>
            <a:pPr algn="just" fontAlgn="base"/>
            <a:r>
              <a:rPr lang="it-IT" sz="2400" b="1" dirty="0" smtClean="0">
                <a:solidFill>
                  <a:srgbClr val="FF0000"/>
                </a:solidFill>
              </a:rPr>
              <a:t>La pornografia </a:t>
            </a:r>
            <a:r>
              <a:rPr lang="it-IT" sz="2400" dirty="0" smtClean="0">
                <a:solidFill>
                  <a:schemeClr val="tx1"/>
                </a:solidFill>
              </a:rPr>
              <a:t>dipinge un’immagine irrealistica della sessualità e della relazione, plasmando aspettative che non saranno soddisfatte. </a:t>
            </a:r>
            <a:endParaRPr lang="it-IT" sz="2400" dirty="0">
              <a:solidFill>
                <a:schemeClr val="tx1"/>
              </a:solidFill>
            </a:endParaRP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F05F0-7E62-4F78-B041-6F188A6BFC2E}" type="datetime1">
              <a:rPr lang="it-IT" smtClean="0"/>
              <a:pPr/>
              <a:t>15/06/2020</a:t>
            </a:fld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A450E-1895-4CD2-A1AD-4A2F909E8E84}" type="slidenum">
              <a:rPr lang="it-IT" smtClean="0"/>
              <a:pPr/>
              <a:t>7</a:t>
            </a:fld>
            <a:endParaRPr lang="it-IT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251520" y="1196752"/>
            <a:ext cx="86409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 smtClean="0">
                <a:solidFill>
                  <a:srgbClr val="0070C0"/>
                </a:solidFill>
              </a:rPr>
              <a:t>Crescono le immagini distorte sulla sessualità</a:t>
            </a:r>
            <a:endParaRPr lang="it-IT" sz="2800" b="1" dirty="0">
              <a:solidFill>
                <a:srgbClr val="0070C0"/>
              </a:solidFill>
            </a:endParaRPr>
          </a:p>
        </p:txBody>
      </p:sp>
      <p:pic>
        <p:nvPicPr>
          <p:cNvPr id="6146" name="Picture 2" descr="C:\Users\Master\Desktop\3.jpg"/>
          <p:cNvPicPr>
            <a:picLocks noChangeAspect="1" noChangeArrowheads="1"/>
          </p:cNvPicPr>
          <p:nvPr/>
        </p:nvPicPr>
        <p:blipFill>
          <a:blip r:embed="rId2" cstate="print"/>
          <a:srcRect l="23625" r="29126"/>
          <a:stretch>
            <a:fillRect/>
          </a:stretch>
        </p:blipFill>
        <p:spPr bwMode="auto">
          <a:xfrm>
            <a:off x="251520" y="3140968"/>
            <a:ext cx="3674518" cy="1944216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51520" y="332656"/>
            <a:ext cx="8640960" cy="722511"/>
          </a:xfrm>
          <a:solidFill>
            <a:srgbClr val="FFFF00"/>
          </a:solidFill>
          <a:ln w="25400"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it-IT" sz="4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Il sesso? Lo imparo da Internet</a:t>
            </a:r>
            <a:endParaRPr lang="it-IT" sz="4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51520" y="1988840"/>
            <a:ext cx="4968552" cy="4392488"/>
          </a:xfrm>
          <a:solidFill>
            <a:schemeClr val="tx2">
              <a:lumMod val="20000"/>
              <a:lumOff val="80000"/>
            </a:schemeClr>
          </a:solidFill>
          <a:ln w="25400">
            <a:solidFill>
              <a:srgbClr val="FF0000"/>
            </a:solidFill>
          </a:ln>
        </p:spPr>
        <p:txBody>
          <a:bodyPr>
            <a:noAutofit/>
          </a:bodyPr>
          <a:lstStyle/>
          <a:p>
            <a:pPr algn="just" fontAlgn="base"/>
            <a:r>
              <a:rPr lang="it-IT" sz="2000" b="1" dirty="0" smtClean="0">
                <a:solidFill>
                  <a:srgbClr val="FF0000"/>
                </a:solidFill>
              </a:rPr>
              <a:t>Si è detto che</a:t>
            </a:r>
            <a:r>
              <a:rPr lang="it-IT" sz="2000" dirty="0" smtClean="0">
                <a:solidFill>
                  <a:schemeClr val="tx1"/>
                </a:solidFill>
              </a:rPr>
              <a:t> il problema con la pornografia non è che mostri troppo, ma che mostri troppo poco. </a:t>
            </a:r>
          </a:p>
          <a:p>
            <a:pPr algn="just" fontAlgn="base"/>
            <a:r>
              <a:rPr lang="it-IT" sz="2000" b="1" dirty="0" smtClean="0">
                <a:solidFill>
                  <a:srgbClr val="FF0000"/>
                </a:solidFill>
              </a:rPr>
              <a:t>Non c’è intimità</a:t>
            </a:r>
            <a:r>
              <a:rPr lang="it-IT" sz="2000" dirty="0" smtClean="0">
                <a:solidFill>
                  <a:schemeClr val="tx1"/>
                </a:solidFill>
              </a:rPr>
              <a:t>, intesa come la sfera dei sentimenti e degli affetti. </a:t>
            </a:r>
          </a:p>
          <a:p>
            <a:pPr algn="just" fontAlgn="base"/>
            <a:r>
              <a:rPr lang="it-IT" sz="2000" b="1" dirty="0" smtClean="0">
                <a:solidFill>
                  <a:srgbClr val="FF0000"/>
                </a:solidFill>
              </a:rPr>
              <a:t>Non c’è emozione </a:t>
            </a:r>
            <a:r>
              <a:rPr lang="it-IT" sz="2000" dirty="0" smtClean="0">
                <a:solidFill>
                  <a:schemeClr val="tx1"/>
                </a:solidFill>
              </a:rPr>
              <a:t>che non sia eccitazione, non c’è la consueta paura di svelarsi e di svestirsi, non c’è imbarazzo. </a:t>
            </a:r>
          </a:p>
          <a:p>
            <a:pPr algn="just" fontAlgn="base"/>
            <a:r>
              <a:rPr lang="it-IT" sz="2000" b="1" dirty="0" smtClean="0">
                <a:solidFill>
                  <a:srgbClr val="FF0000"/>
                </a:solidFill>
              </a:rPr>
              <a:t>Non c’è bisogno</a:t>
            </a:r>
            <a:r>
              <a:rPr lang="it-IT" sz="2000" dirty="0" smtClean="0">
                <a:solidFill>
                  <a:schemeClr val="tx1"/>
                </a:solidFill>
              </a:rPr>
              <a:t>, né malinconia. </a:t>
            </a:r>
          </a:p>
          <a:p>
            <a:pPr algn="just" fontAlgn="base"/>
            <a:r>
              <a:rPr lang="it-IT" sz="2000" b="1" dirty="0" smtClean="0">
                <a:solidFill>
                  <a:srgbClr val="FF0000"/>
                </a:solidFill>
              </a:rPr>
              <a:t>Non si vede </a:t>
            </a:r>
            <a:r>
              <a:rPr lang="it-IT" sz="2000" dirty="0" smtClean="0">
                <a:solidFill>
                  <a:schemeClr val="tx1"/>
                </a:solidFill>
              </a:rPr>
              <a:t>se uno è innamorato, timido, impacciato. </a:t>
            </a:r>
          </a:p>
          <a:p>
            <a:pPr algn="just" fontAlgn="base"/>
            <a:r>
              <a:rPr lang="it-IT" sz="2000" b="1" dirty="0" smtClean="0">
                <a:solidFill>
                  <a:srgbClr val="FF0000"/>
                </a:solidFill>
              </a:rPr>
              <a:t>Quanto al piacere</a:t>
            </a:r>
            <a:r>
              <a:rPr lang="it-IT" sz="2000" dirty="0" smtClean="0">
                <a:solidFill>
                  <a:schemeClr val="tx1"/>
                </a:solidFill>
              </a:rPr>
              <a:t>, è sempre immediato, scontato, estremo, senza variazioni.</a:t>
            </a:r>
            <a:endParaRPr lang="it-IT" sz="2000" dirty="0">
              <a:solidFill>
                <a:schemeClr val="tx1"/>
              </a:solidFill>
            </a:endParaRP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F05F0-7E62-4F78-B041-6F188A6BFC2E}" type="datetime1">
              <a:rPr lang="it-IT" smtClean="0"/>
              <a:pPr/>
              <a:t>15/06/2020</a:t>
            </a:fld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A450E-1895-4CD2-A1AD-4A2F909E8E84}" type="slidenum">
              <a:rPr lang="it-IT" smtClean="0"/>
              <a:pPr/>
              <a:t>8</a:t>
            </a:fld>
            <a:endParaRPr lang="it-IT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251520" y="1196752"/>
            <a:ext cx="86409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 smtClean="0">
                <a:solidFill>
                  <a:srgbClr val="0070C0"/>
                </a:solidFill>
              </a:rPr>
              <a:t>Attori che recitano secondo precisi copioni</a:t>
            </a:r>
            <a:endParaRPr lang="it-IT" sz="2800" b="1" dirty="0">
              <a:solidFill>
                <a:srgbClr val="0070C0"/>
              </a:solidFill>
            </a:endParaRPr>
          </a:p>
        </p:txBody>
      </p:sp>
      <p:pic>
        <p:nvPicPr>
          <p:cNvPr id="7170" name="Picture 2" descr="C:\Users\Master\Desktop\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92080" y="2996952"/>
            <a:ext cx="3744416" cy="2016224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51520" y="332656"/>
            <a:ext cx="8640960" cy="722511"/>
          </a:xfrm>
          <a:solidFill>
            <a:srgbClr val="FFFF00"/>
          </a:solidFill>
          <a:ln w="25400"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it-IT" sz="4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Il sesso? Lo imparo da Internet</a:t>
            </a:r>
            <a:endParaRPr lang="it-IT" sz="4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3923928" y="1916832"/>
            <a:ext cx="4968552" cy="4392488"/>
          </a:xfrm>
          <a:solidFill>
            <a:schemeClr val="tx2">
              <a:lumMod val="20000"/>
              <a:lumOff val="80000"/>
            </a:schemeClr>
          </a:solidFill>
          <a:ln w="25400">
            <a:solidFill>
              <a:srgbClr val="FF0000"/>
            </a:solidFill>
          </a:ln>
        </p:spPr>
        <p:txBody>
          <a:bodyPr>
            <a:noAutofit/>
          </a:bodyPr>
          <a:lstStyle/>
          <a:p>
            <a:pPr algn="just" fontAlgn="base"/>
            <a:r>
              <a:rPr lang="it-IT" sz="2000" b="1" dirty="0" smtClean="0">
                <a:solidFill>
                  <a:srgbClr val="FF0000"/>
                </a:solidFill>
              </a:rPr>
              <a:t>Eppure i ragazzi </a:t>
            </a:r>
            <a:r>
              <a:rPr lang="it-IT" sz="2000" dirty="0" smtClean="0">
                <a:solidFill>
                  <a:schemeClr val="tx1"/>
                </a:solidFill>
              </a:rPr>
              <a:t>ci credono. Secondo lo studio commissionato dal </a:t>
            </a:r>
            <a:r>
              <a:rPr lang="it-IT" sz="2000" i="1" dirty="0" err="1" smtClean="0">
                <a:solidFill>
                  <a:schemeClr val="tx1"/>
                </a:solidFill>
              </a:rPr>
              <a:t>Children</a:t>
            </a:r>
            <a:r>
              <a:rPr lang="it-IT" sz="2000" i="1" dirty="0" smtClean="0">
                <a:solidFill>
                  <a:schemeClr val="tx1"/>
                </a:solidFill>
              </a:rPr>
              <a:t>’s </a:t>
            </a:r>
            <a:r>
              <a:rPr lang="it-IT" sz="2000" i="1" dirty="0" err="1" smtClean="0">
                <a:solidFill>
                  <a:schemeClr val="tx1"/>
                </a:solidFill>
              </a:rPr>
              <a:t>Commissioner</a:t>
            </a:r>
            <a:r>
              <a:rPr lang="it-IT" sz="2000" i="1" dirty="0" smtClean="0">
                <a:solidFill>
                  <a:schemeClr val="tx1"/>
                </a:solidFill>
              </a:rPr>
              <a:t> e dalla National Society </a:t>
            </a:r>
            <a:r>
              <a:rPr lang="it-IT" sz="2000" i="1" dirty="0" err="1" smtClean="0">
                <a:solidFill>
                  <a:schemeClr val="tx1"/>
                </a:solidFill>
              </a:rPr>
              <a:t>for</a:t>
            </a:r>
            <a:r>
              <a:rPr lang="it-IT" sz="2000" i="1" dirty="0" smtClean="0">
                <a:solidFill>
                  <a:schemeClr val="tx1"/>
                </a:solidFill>
              </a:rPr>
              <a:t> the </a:t>
            </a:r>
            <a:r>
              <a:rPr lang="it-IT" sz="2000" i="1" dirty="0" err="1" smtClean="0">
                <a:solidFill>
                  <a:schemeClr val="tx1"/>
                </a:solidFill>
              </a:rPr>
              <a:t>Prevention</a:t>
            </a:r>
            <a:r>
              <a:rPr lang="it-IT" sz="2000" i="1" dirty="0" smtClean="0">
                <a:solidFill>
                  <a:schemeClr val="tx1"/>
                </a:solidFill>
              </a:rPr>
              <a:t> </a:t>
            </a:r>
            <a:r>
              <a:rPr lang="it-IT" sz="2000" i="1" dirty="0" err="1" smtClean="0">
                <a:solidFill>
                  <a:schemeClr val="tx1"/>
                </a:solidFill>
              </a:rPr>
              <a:t>of</a:t>
            </a:r>
            <a:r>
              <a:rPr lang="it-IT" sz="2000" i="1" dirty="0" smtClean="0">
                <a:solidFill>
                  <a:schemeClr val="tx1"/>
                </a:solidFill>
              </a:rPr>
              <a:t> </a:t>
            </a:r>
            <a:r>
              <a:rPr lang="it-IT" sz="2000" i="1" dirty="0" err="1" smtClean="0">
                <a:solidFill>
                  <a:schemeClr val="tx1"/>
                </a:solidFill>
              </a:rPr>
              <a:t>Cruelty</a:t>
            </a:r>
            <a:r>
              <a:rPr lang="it-IT" sz="2000" i="1" dirty="0" smtClean="0">
                <a:solidFill>
                  <a:schemeClr val="tx1"/>
                </a:solidFill>
              </a:rPr>
              <a:t> </a:t>
            </a:r>
            <a:r>
              <a:rPr lang="it-IT" sz="2000" i="1" dirty="0" err="1" smtClean="0">
                <a:solidFill>
                  <a:schemeClr val="tx1"/>
                </a:solidFill>
              </a:rPr>
              <a:t>to</a:t>
            </a:r>
            <a:r>
              <a:rPr lang="it-IT" sz="2000" i="1" dirty="0" smtClean="0">
                <a:solidFill>
                  <a:schemeClr val="tx1"/>
                </a:solidFill>
              </a:rPr>
              <a:t> </a:t>
            </a:r>
            <a:r>
              <a:rPr lang="it-IT" sz="2000" i="1" dirty="0" err="1" smtClean="0">
                <a:solidFill>
                  <a:schemeClr val="tx1"/>
                </a:solidFill>
              </a:rPr>
              <a:t>Children</a:t>
            </a:r>
            <a:r>
              <a:rPr lang="it-IT" sz="2000" i="1" dirty="0" smtClean="0">
                <a:solidFill>
                  <a:schemeClr val="tx1"/>
                </a:solidFill>
              </a:rPr>
              <a:t> realizzato dalla </a:t>
            </a:r>
            <a:r>
              <a:rPr lang="it-IT" sz="2000" i="1" dirty="0" err="1" smtClean="0">
                <a:solidFill>
                  <a:schemeClr val="tx1"/>
                </a:solidFill>
              </a:rPr>
              <a:t>Middlesex</a:t>
            </a:r>
            <a:r>
              <a:rPr lang="it-IT" sz="2000" i="1" dirty="0" smtClean="0">
                <a:solidFill>
                  <a:schemeClr val="tx1"/>
                </a:solidFill>
              </a:rPr>
              <a:t> </a:t>
            </a:r>
            <a:r>
              <a:rPr lang="it-IT" sz="2000" i="1" dirty="0" err="1" smtClean="0">
                <a:solidFill>
                  <a:schemeClr val="tx1"/>
                </a:solidFill>
              </a:rPr>
              <a:t>University</a:t>
            </a:r>
            <a:r>
              <a:rPr lang="it-IT" sz="2000" i="1" dirty="0" smtClean="0">
                <a:solidFill>
                  <a:schemeClr val="tx1"/>
                </a:solidFill>
              </a:rPr>
              <a:t>,</a:t>
            </a:r>
            <a:r>
              <a:rPr lang="it-IT" sz="2000" dirty="0" smtClean="0">
                <a:solidFill>
                  <a:schemeClr val="tx1"/>
                </a:solidFill>
              </a:rPr>
              <a:t> metà degli adolescenti intervistati su questi temi (il 53%) ritiene assolutamente realistico il ritratto della sessualità fornito dalla pornografia. </a:t>
            </a:r>
          </a:p>
          <a:p>
            <a:pPr algn="just" fontAlgn="base"/>
            <a:r>
              <a:rPr lang="it-IT" sz="2000" b="1" dirty="0" smtClean="0">
                <a:solidFill>
                  <a:srgbClr val="FF0000"/>
                </a:solidFill>
              </a:rPr>
              <a:t>Non sorprende, </a:t>
            </a:r>
            <a:r>
              <a:rPr lang="it-IT" sz="2000" dirty="0" smtClean="0">
                <a:solidFill>
                  <a:schemeClr val="tx1"/>
                </a:solidFill>
              </a:rPr>
              <a:t>dunque, che nei maschi cresca la paura di non essere all’altezza delle aspettative e, nelle femmine, il timore di dover aderire a questo modello “prestazionale”, peraltro non sempre consensuale.</a:t>
            </a:r>
            <a:endParaRPr lang="it-IT" sz="2000" dirty="0">
              <a:solidFill>
                <a:schemeClr val="tx1"/>
              </a:solidFill>
            </a:endParaRP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F05F0-7E62-4F78-B041-6F188A6BFC2E}" type="datetime1">
              <a:rPr lang="it-IT" smtClean="0"/>
              <a:pPr/>
              <a:t>15/06/2020</a:t>
            </a:fld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A450E-1895-4CD2-A1AD-4A2F909E8E84}" type="slidenum">
              <a:rPr lang="it-IT" smtClean="0"/>
              <a:pPr/>
              <a:t>9</a:t>
            </a:fld>
            <a:endParaRPr lang="it-IT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251520" y="1196752"/>
            <a:ext cx="86409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 smtClean="0">
                <a:solidFill>
                  <a:srgbClr val="0070C0"/>
                </a:solidFill>
              </a:rPr>
              <a:t>Pornografia: sessualità con l’inganno</a:t>
            </a:r>
            <a:endParaRPr lang="it-IT" sz="2800" b="1" dirty="0">
              <a:solidFill>
                <a:srgbClr val="0070C0"/>
              </a:solidFill>
            </a:endParaRPr>
          </a:p>
        </p:txBody>
      </p:sp>
      <p:pic>
        <p:nvPicPr>
          <p:cNvPr id="8194" name="Picture 2" descr="C:\Users\Master\Desktop\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780928"/>
            <a:ext cx="3462680" cy="2304256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7" grpId="0"/>
    </p:bld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</TotalTime>
  <Words>710</Words>
  <Application>Microsoft Office PowerPoint</Application>
  <PresentationFormat>Presentazione su schermo (4:3)</PresentationFormat>
  <Paragraphs>84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12</vt:i4>
      </vt:variant>
    </vt:vector>
  </HeadingPairs>
  <TitlesOfParts>
    <vt:vector size="13" baseType="lpstr">
      <vt:lpstr>Tema di Office</vt:lpstr>
      <vt:lpstr>Il sesso? Lo imparo da Internet</vt:lpstr>
      <vt:lpstr>Il sesso? Lo imparo da Internet</vt:lpstr>
      <vt:lpstr>Il sesso? Lo imparo da Internet</vt:lpstr>
      <vt:lpstr>Il sesso? Lo imparo da Internet</vt:lpstr>
      <vt:lpstr>Il sesso? Lo imparo da Internet</vt:lpstr>
      <vt:lpstr>Il sesso? Lo imparo da Internet</vt:lpstr>
      <vt:lpstr>Il sesso? Lo imparo da Internet</vt:lpstr>
      <vt:lpstr>Il sesso? Lo imparo da Internet</vt:lpstr>
      <vt:lpstr>Il sesso? Lo imparo da Internet</vt:lpstr>
      <vt:lpstr>Il sesso? Lo imparo da Internet</vt:lpstr>
      <vt:lpstr>Il sesso? Lo imparo da Internet</vt:lpstr>
      <vt:lpstr>Il sesso? Lo imparo da Internet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Educazione affettiva e pornografia</dc:title>
  <dc:creator>Master</dc:creator>
  <cp:lastModifiedBy>Master</cp:lastModifiedBy>
  <cp:revision>18</cp:revision>
  <dcterms:created xsi:type="dcterms:W3CDTF">2020-04-21T15:03:37Z</dcterms:created>
  <dcterms:modified xsi:type="dcterms:W3CDTF">2020-06-15T10:35:50Z</dcterms:modified>
</cp:coreProperties>
</file>